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84" r:id="rId3"/>
    <p:sldId id="3159" r:id="rId4"/>
    <p:sldId id="282" r:id="rId5"/>
    <p:sldId id="257" r:id="rId6"/>
    <p:sldId id="275" r:id="rId7"/>
    <p:sldId id="276" r:id="rId8"/>
    <p:sldId id="267" r:id="rId9"/>
    <p:sldId id="3160" r:id="rId10"/>
    <p:sldId id="259" r:id="rId11"/>
    <p:sldId id="283" r:id="rId12"/>
    <p:sldId id="260" r:id="rId13"/>
    <p:sldId id="261" r:id="rId14"/>
    <p:sldId id="262" r:id="rId15"/>
    <p:sldId id="263" r:id="rId16"/>
    <p:sldId id="264" r:id="rId17"/>
    <p:sldId id="277" r:id="rId18"/>
    <p:sldId id="265" r:id="rId19"/>
    <p:sldId id="279" r:id="rId20"/>
    <p:sldId id="280" r:id="rId21"/>
    <p:sldId id="281" r:id="rId22"/>
    <p:sldId id="285" r:id="rId23"/>
    <p:sldId id="26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CE1"/>
    <a:srgbClr val="F76615"/>
    <a:srgbClr val="CB418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39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-3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254E7-3E60-4969-9DC2-C4434D8AB08D}" type="datetimeFigureOut">
              <a:rPr lang="vi-VN" smtClean="0"/>
              <a:pPr/>
              <a:t>03/11/2022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36CCD-387F-4C5C-BE16-DFD035A76DB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671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Tia </a:t>
            </a:r>
            <a:r>
              <a:rPr lang="en-US" dirty="0" err="1"/>
              <a:t>chớp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6CCD-387F-4C5C-BE16-DFD035A76DB5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983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Khi BH </a:t>
            </a:r>
            <a:r>
              <a:rPr lang="en-US" dirty="0" err="1"/>
              <a:t>rời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nhung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VB </a:t>
            </a:r>
            <a:r>
              <a:rPr lang="en-US" dirty="0" err="1"/>
              <a:t>với</a:t>
            </a:r>
            <a:r>
              <a:rPr lang="en-US" dirty="0"/>
              <a:t> BH.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1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từ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6CCD-387F-4C5C-BE16-DFD035A76DB5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77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gì?Bình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Đt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6CCD-387F-4C5C-BE16-DFD035A76DB5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86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Dí</a:t>
            </a:r>
            <a:r>
              <a:rPr lang="en-US" dirty="0"/>
              <a:t> </a:t>
            </a:r>
            <a:r>
              <a:rPr lang="en-US" dirty="0" err="1"/>
              <a:t>dỏm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6CCD-387F-4C5C-BE16-DFD035A76DB5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954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36CCD-387F-4C5C-BE16-DFD035A76DB5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145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7 </a:t>
            </a:r>
            <a:r>
              <a:rPr lang="en-US" dirty="0" err="1"/>
              <a:t>lần</a:t>
            </a:r>
            <a:r>
              <a:rPr lang="en-US" dirty="0"/>
              <a:t>, </a:t>
            </a:r>
            <a:r>
              <a:rPr lang="en-US" dirty="0" err="1"/>
              <a:t>lặp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6 </a:t>
            </a:r>
            <a:r>
              <a:rPr lang="en-US" dirty="0" err="1"/>
              <a:t>lần</a:t>
            </a:r>
            <a:r>
              <a:rPr lang="en-US" dirty="0"/>
              <a:t>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6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lặp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lặp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từ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6CCD-387F-4C5C-BE16-DFD035A76DB5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108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lộ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–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6CCD-387F-4C5C-BE16-DFD035A76DB5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1031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6CCD-387F-4C5C-BE16-DFD035A76DB5}" type="slidenum">
              <a:rPr lang="vi-VN" smtClean="0"/>
              <a:pPr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96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7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3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6BB9B352-5DBB-19E9-C43E-F3A7455CE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0" y="304800"/>
            <a:ext cx="11888859" cy="6400800"/>
          </a:xfrm>
          <a:prstGeom prst="rect">
            <a:avLst/>
          </a:prstGeom>
        </p:spPr>
      </p:pic>
      <p:sp>
        <p:nvSpPr>
          <p:cNvPr id="2" name="Sao: 32 Cánh 1">
            <a:extLst>
              <a:ext uri="{FF2B5EF4-FFF2-40B4-BE49-F238E27FC236}">
                <a16:creationId xmlns:a16="http://schemas.microsoft.com/office/drawing/2014/main" id="{2F351B76-C57B-323C-2314-488C18157662}"/>
              </a:ext>
            </a:extLst>
          </p:cNvPr>
          <p:cNvSpPr/>
          <p:nvPr/>
        </p:nvSpPr>
        <p:spPr>
          <a:xfrm>
            <a:off x="119921" y="5715000"/>
            <a:ext cx="565879" cy="533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6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69824"/>
            <a:ext cx="2971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GHI NHỚ:</a:t>
            </a:r>
            <a:endParaRPr lang="vi-VN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1680"/>
            <a:ext cx="11506200" cy="2743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5" descr="Cap doi">
            <a:extLst>
              <a:ext uri="{FF2B5EF4-FFF2-40B4-BE49-F238E27FC236}">
                <a16:creationId xmlns:a16="http://schemas.microsoft.com/office/drawing/2014/main" id="{BE8F4D6B-891A-14E2-E331-CAB8FC1C8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886199"/>
            <a:ext cx="4572000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7391400" cy="1405774"/>
          </a:xfrm>
        </p:spPr>
        <p:txBody>
          <a:bodyPr>
            <a:noAutofit/>
          </a:bodyPr>
          <a:lstStyle/>
          <a:p>
            <a:pPr algn="l"/>
            <a:r>
              <a:rPr lang="en-US" sz="6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LUYỆN TẬP</a:t>
            </a:r>
            <a:endParaRPr lang="vi-VN" sz="6600" b="1" dirty="0">
              <a:solidFill>
                <a:schemeClr val="tx2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561" y="1905000"/>
            <a:ext cx="9753600" cy="1828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0"/>
            <a:ext cx="89154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giùm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</a:t>
            </a:r>
          </a:p>
          <a:p>
            <a:pPr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8200"/>
            <a:ext cx="9144000" cy="1858962"/>
          </a:xfrm>
        </p:spPr>
        <p:txBody>
          <a:bodyPr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819399"/>
            <a:ext cx="9372600" cy="121920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8204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/>
              <a:t>2.</a:t>
            </a:r>
            <a:r>
              <a:rPr lang="en-US" sz="4000" dirty="0"/>
              <a:t> </a:t>
            </a:r>
            <a:r>
              <a:rPr lang="en-US" sz="4000" b="1" dirty="0" err="1"/>
              <a:t>Tìm</a:t>
            </a:r>
            <a:r>
              <a:rPr lang="en-US" sz="4000" b="1" dirty="0"/>
              <a:t> </a:t>
            </a:r>
            <a:r>
              <a:rPr lang="en-US" sz="4000" b="1" dirty="0" err="1"/>
              <a:t>những</a:t>
            </a:r>
            <a:r>
              <a:rPr lang="en-US" sz="4000" b="1" dirty="0"/>
              <a:t> </a:t>
            </a:r>
            <a:r>
              <a:rPr lang="en-US" sz="4000" b="1" dirty="0" err="1"/>
              <a:t>đại</a:t>
            </a:r>
            <a:r>
              <a:rPr lang="en-US" sz="4000" b="1" dirty="0"/>
              <a:t> </a:t>
            </a:r>
            <a:r>
              <a:rPr lang="en-US" sz="4000" b="1" dirty="0" err="1"/>
              <a:t>từ</a:t>
            </a:r>
            <a:r>
              <a:rPr lang="en-US" sz="4000" b="1" dirty="0"/>
              <a:t> </a:t>
            </a:r>
            <a:r>
              <a:rPr lang="en-US" sz="4000" b="1" dirty="0" err="1"/>
              <a:t>được</a:t>
            </a:r>
            <a:r>
              <a:rPr lang="en-US" sz="4000" b="1" dirty="0"/>
              <a:t> </a:t>
            </a:r>
            <a:r>
              <a:rPr lang="en-US" sz="4000" b="1" dirty="0" err="1"/>
              <a:t>dùng</a:t>
            </a:r>
            <a:r>
              <a:rPr lang="en-US" sz="4000" b="1" dirty="0"/>
              <a:t>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bài</a:t>
            </a:r>
            <a:r>
              <a:rPr lang="en-US" sz="4000" b="1" dirty="0"/>
              <a:t> ca </a:t>
            </a:r>
            <a:r>
              <a:rPr lang="en-US" sz="4000" b="1" dirty="0" err="1"/>
              <a:t>dao</a:t>
            </a:r>
            <a:r>
              <a:rPr lang="en-US" sz="4000" b="1" dirty="0"/>
              <a:t> </a:t>
            </a:r>
            <a:r>
              <a:rPr lang="en-US" sz="4000" b="1" dirty="0" err="1"/>
              <a:t>sau</a:t>
            </a:r>
            <a:r>
              <a:rPr lang="en-US" sz="4000" b="1" dirty="0"/>
              <a:t>:</a:t>
            </a:r>
            <a:endParaRPr lang="vi-V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692" y="1229497"/>
            <a:ext cx="8229600" cy="5334000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en-US" sz="4400" b="1" dirty="0" err="1">
                <a:solidFill>
                  <a:srgbClr val="002060"/>
                </a:solidFill>
              </a:rPr>
              <a:t>Cái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cò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cái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vạc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cái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nông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en-US" sz="4400" b="1" dirty="0">
                <a:solidFill>
                  <a:srgbClr val="002060"/>
                </a:solidFill>
              </a:rPr>
              <a:t>Sao </a:t>
            </a:r>
            <a:r>
              <a:rPr lang="en-US" sz="4400" b="1" dirty="0" err="1">
                <a:solidFill>
                  <a:srgbClr val="002060"/>
                </a:solidFill>
              </a:rPr>
              <a:t>mày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giẫm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lúa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nhà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ông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hỡi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cò</a:t>
            </a:r>
            <a:r>
              <a:rPr lang="en-US" sz="4400" b="1" dirty="0">
                <a:solidFill>
                  <a:srgbClr val="002060"/>
                </a:solidFill>
              </a:rPr>
              <a:t>?</a:t>
            </a:r>
          </a:p>
          <a:p>
            <a:pPr algn="ctr">
              <a:buFontTx/>
              <a:buChar char="-"/>
            </a:pPr>
            <a:r>
              <a:rPr lang="en-US" sz="4400" b="1">
                <a:solidFill>
                  <a:srgbClr val="002060"/>
                </a:solidFill>
              </a:rPr>
              <a:t>Không </a:t>
            </a:r>
            <a:r>
              <a:rPr lang="en-US" sz="4400" b="1" dirty="0" err="1">
                <a:solidFill>
                  <a:srgbClr val="002060"/>
                </a:solidFill>
              </a:rPr>
              <a:t>không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tôi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đứng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trên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bờ</a:t>
            </a:r>
            <a:r>
              <a:rPr lang="en-US" sz="4400" b="1" dirty="0">
                <a:solidFill>
                  <a:srgbClr val="002060"/>
                </a:solidFill>
              </a:rPr>
              <a:t>,</a:t>
            </a:r>
          </a:p>
          <a:p>
            <a:pPr algn="ctr">
              <a:buNone/>
            </a:pPr>
            <a:r>
              <a:rPr lang="en-US" sz="4400" b="1" dirty="0" err="1">
                <a:solidFill>
                  <a:srgbClr val="002060"/>
                </a:solidFill>
              </a:rPr>
              <a:t>Mẹ</a:t>
            </a:r>
            <a:r>
              <a:rPr lang="en-US" sz="4400" b="1" dirty="0">
                <a:solidFill>
                  <a:srgbClr val="002060"/>
                </a:solidFill>
              </a:rPr>
              <a:t> con </a:t>
            </a:r>
            <a:r>
              <a:rPr lang="en-US" sz="4400" b="1" dirty="0" err="1">
                <a:solidFill>
                  <a:srgbClr val="002060"/>
                </a:solidFill>
              </a:rPr>
              <a:t>cái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diệc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đổ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ngờ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cho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tôi</a:t>
            </a:r>
            <a:r>
              <a:rPr lang="en-US" sz="4400" b="1" dirty="0">
                <a:solidFill>
                  <a:srgbClr val="002060"/>
                </a:solidFill>
              </a:rPr>
              <a:t>. </a:t>
            </a:r>
          </a:p>
          <a:p>
            <a:pPr algn="ctr">
              <a:buNone/>
            </a:pPr>
            <a:r>
              <a:rPr lang="en-US" sz="4400" b="1" dirty="0" err="1">
                <a:solidFill>
                  <a:srgbClr val="002060"/>
                </a:solidFill>
              </a:rPr>
              <a:t>Chẳng</a:t>
            </a:r>
            <a:r>
              <a:rPr lang="en-US" sz="4400" b="1" dirty="0">
                <a:solidFill>
                  <a:srgbClr val="002060"/>
                </a:solidFill>
              </a:rPr>
              <a:t> tin, </a:t>
            </a:r>
            <a:r>
              <a:rPr lang="en-US" sz="4400" b="1" dirty="0" err="1">
                <a:solidFill>
                  <a:srgbClr val="002060"/>
                </a:solidFill>
              </a:rPr>
              <a:t>ông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đến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mà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coi</a:t>
            </a:r>
            <a:r>
              <a:rPr lang="en-US" sz="4400" b="1" dirty="0">
                <a:solidFill>
                  <a:srgbClr val="002060"/>
                </a:solidFill>
              </a:rPr>
              <a:t>,</a:t>
            </a:r>
          </a:p>
          <a:p>
            <a:pPr algn="ctr">
              <a:buNone/>
            </a:pPr>
            <a:r>
              <a:rPr lang="en-US" sz="4400" b="1" dirty="0" err="1">
                <a:solidFill>
                  <a:srgbClr val="002060"/>
                </a:solidFill>
              </a:rPr>
              <a:t>Mẹ</a:t>
            </a:r>
            <a:r>
              <a:rPr lang="en-US" sz="4400" b="1" dirty="0">
                <a:solidFill>
                  <a:srgbClr val="002060"/>
                </a:solidFill>
              </a:rPr>
              <a:t> con </a:t>
            </a:r>
            <a:r>
              <a:rPr lang="en-US" sz="4400" b="1" dirty="0" err="1">
                <a:solidFill>
                  <a:srgbClr val="002060"/>
                </a:solidFill>
              </a:rPr>
              <a:t>nhà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nó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còn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ngồi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đây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kia</a:t>
            </a:r>
            <a:r>
              <a:rPr lang="en-US" sz="4400" b="1" dirty="0">
                <a:solidFill>
                  <a:srgbClr val="002060"/>
                </a:solidFill>
              </a:rPr>
              <a:t>.</a:t>
            </a:r>
            <a:endParaRPr lang="vi-VN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08DC2-D464-4E0D-A734-7623FCC6F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7707"/>
            <a:ext cx="5943600" cy="3158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EAB7BA-3587-47CD-855C-6248BA1F2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17706"/>
            <a:ext cx="5334000" cy="643549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D8EDC03-FD37-4A41-96D2-16C7CF91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2703"/>
            <a:ext cx="1600199" cy="533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cò</a:t>
            </a:r>
            <a:endParaRPr lang="vi-VN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E06CA7-1FBF-4756-8D76-5B30842F25DE}"/>
              </a:ext>
            </a:extLst>
          </p:cNvPr>
          <p:cNvSpPr txBox="1">
            <a:spLocks/>
          </p:cNvSpPr>
          <p:nvPr/>
        </p:nvSpPr>
        <p:spPr>
          <a:xfrm>
            <a:off x="10172701" y="5981699"/>
            <a:ext cx="1600199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vạc</a:t>
            </a:r>
            <a:endParaRPr lang="vi-VN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2" descr="Chim bồ nông suýt rách miệng khi cố nuốt mồi khủng">
            <a:extLst>
              <a:ext uri="{FF2B5EF4-FFF2-40B4-BE49-F238E27FC236}">
                <a16:creationId xmlns:a16="http://schemas.microsoft.com/office/drawing/2014/main" id="{1ED415FB-1027-2EA2-5CB0-4C387863F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8998"/>
            <a:ext cx="6019800" cy="331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86A1AA-51C9-3009-DE7A-C6CC65380CBC}"/>
              </a:ext>
            </a:extLst>
          </p:cNvPr>
          <p:cNvSpPr txBox="1">
            <a:spLocks/>
          </p:cNvSpPr>
          <p:nvPr/>
        </p:nvSpPr>
        <p:spPr>
          <a:xfrm>
            <a:off x="228600" y="6248399"/>
            <a:ext cx="2362200" cy="4868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 Con bồ nông</a:t>
            </a:r>
            <a:endParaRPr lang="vi-VN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68" y="637369"/>
            <a:ext cx="9689521" cy="6523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</a:rPr>
              <a:t>- </a:t>
            </a:r>
            <a:r>
              <a:rPr lang="en-US" sz="4400" b="1" dirty="0" err="1">
                <a:solidFill>
                  <a:srgbClr val="002060"/>
                </a:solidFill>
              </a:rPr>
              <a:t>Cái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cò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cái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vạc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cái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nông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endParaRPr lang="vi-VN" sz="4400" b="1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76600" y="2033092"/>
            <a:ext cx="914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43800" y="2023090"/>
            <a:ext cx="838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04798" y="2876063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851321" y="3612516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437644" y="4419600"/>
            <a:ext cx="6447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5226629" y="5181600"/>
            <a:ext cx="53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AEA22A-BD2C-B88D-EA91-EDF69EC128E2}"/>
              </a:ext>
            </a:extLst>
          </p:cNvPr>
          <p:cNvSpPr txBox="1">
            <a:spLocks/>
          </p:cNvSpPr>
          <p:nvPr/>
        </p:nvSpPr>
        <p:spPr>
          <a:xfrm>
            <a:off x="1055360" y="1288416"/>
            <a:ext cx="968952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solidFill>
                  <a:srgbClr val="002060"/>
                </a:solidFill>
              </a:rPr>
              <a:t>      Sao </a:t>
            </a:r>
            <a:r>
              <a:rPr lang="en-US" sz="4400" b="1" dirty="0" err="1">
                <a:solidFill>
                  <a:srgbClr val="002060"/>
                </a:solidFill>
              </a:rPr>
              <a:t>mày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giẫm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lúa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nhà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ông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hỡi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cò</a:t>
            </a:r>
            <a:r>
              <a:rPr lang="en-US" sz="4400" b="1" dirty="0">
                <a:solidFill>
                  <a:srgbClr val="002060"/>
                </a:solidFill>
              </a:rPr>
              <a:t>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solidFill>
                  <a:srgbClr val="002060"/>
                </a:solidFill>
              </a:rPr>
              <a:t>          - </a:t>
            </a:r>
            <a:r>
              <a:rPr lang="en-US" sz="4400" b="1" dirty="0" err="1">
                <a:solidFill>
                  <a:srgbClr val="002060"/>
                </a:solidFill>
              </a:rPr>
              <a:t>Không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không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tôi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đứng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trên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bờ</a:t>
            </a:r>
            <a:r>
              <a:rPr lang="en-US" sz="4400" b="1" dirty="0">
                <a:solidFill>
                  <a:srgbClr val="002060"/>
                </a:solidFill>
              </a:rPr>
              <a:t>,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solidFill>
                  <a:srgbClr val="002060"/>
                </a:solidFill>
              </a:rPr>
              <a:t>Mẹ</a:t>
            </a:r>
            <a:r>
              <a:rPr lang="en-US" sz="4400" b="1" dirty="0">
                <a:solidFill>
                  <a:srgbClr val="002060"/>
                </a:solidFill>
              </a:rPr>
              <a:t> con </a:t>
            </a:r>
            <a:r>
              <a:rPr lang="en-US" sz="4400" b="1" dirty="0" err="1">
                <a:solidFill>
                  <a:srgbClr val="002060"/>
                </a:solidFill>
              </a:rPr>
              <a:t>cái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diệc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đổ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ngờ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cho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tôi</a:t>
            </a:r>
            <a:r>
              <a:rPr lang="en-US" sz="4400" b="1" dirty="0">
                <a:solidFill>
                  <a:srgbClr val="002060"/>
                </a:solidFill>
              </a:rPr>
              <a:t>. </a:t>
            </a:r>
          </a:p>
          <a:p>
            <a:pPr algn="ctr">
              <a:buFont typeface="Arial" pitchFamily="34" charset="0"/>
              <a:buNone/>
            </a:pPr>
            <a:r>
              <a:rPr lang="en-US" sz="4400" b="1" dirty="0" err="1">
                <a:solidFill>
                  <a:srgbClr val="002060"/>
                </a:solidFill>
              </a:rPr>
              <a:t>Chẳng</a:t>
            </a:r>
            <a:r>
              <a:rPr lang="en-US" sz="4400" b="1" dirty="0">
                <a:solidFill>
                  <a:srgbClr val="002060"/>
                </a:solidFill>
              </a:rPr>
              <a:t> tin, </a:t>
            </a:r>
            <a:r>
              <a:rPr lang="en-US" sz="4400" b="1" dirty="0" err="1">
                <a:solidFill>
                  <a:srgbClr val="002060"/>
                </a:solidFill>
              </a:rPr>
              <a:t>ông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đến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mà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coi</a:t>
            </a:r>
            <a:r>
              <a:rPr lang="en-US" sz="4400" b="1" dirty="0">
                <a:solidFill>
                  <a:srgbClr val="002060"/>
                </a:solidFill>
              </a:rPr>
              <a:t>,</a:t>
            </a:r>
          </a:p>
          <a:p>
            <a:pPr algn="ctr">
              <a:buFont typeface="Arial" pitchFamily="34" charset="0"/>
              <a:buNone/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4400" b="1" dirty="0" err="1">
                <a:solidFill>
                  <a:srgbClr val="002060"/>
                </a:solidFill>
              </a:rPr>
              <a:t>Mẹ</a:t>
            </a:r>
            <a:r>
              <a:rPr lang="en-US" sz="4400" b="1" dirty="0">
                <a:solidFill>
                  <a:srgbClr val="002060"/>
                </a:solidFill>
              </a:rPr>
              <a:t> con </a:t>
            </a:r>
            <a:r>
              <a:rPr lang="en-US" sz="4400" b="1" dirty="0" err="1">
                <a:solidFill>
                  <a:srgbClr val="002060"/>
                </a:solidFill>
              </a:rPr>
              <a:t>nhà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nó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còn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ngồi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đây</a:t>
            </a:r>
            <a:r>
              <a:rPr lang="en-US" sz="4400" b="1" dirty="0">
                <a:solidFill>
                  <a:srgbClr val="002060"/>
                </a:solidFill>
              </a:rPr>
              <a:t> kia.</a:t>
            </a:r>
            <a:endParaRPr lang="vi-VN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11658600" cy="3810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</a:p>
          <a:p>
            <a:pPr algn="just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Tôn-xtôi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9829800" y="2590800"/>
            <a:ext cx="10568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03A599E4-6EEA-4B5B-948B-ECB4356A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97" y="384804"/>
            <a:ext cx="11125200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5859278-4272-4C7C-97E1-217A3B187F84}"/>
              </a:ext>
            </a:extLst>
          </p:cNvPr>
          <p:cNvCxnSpPr>
            <a:cxnSpLocks/>
          </p:cNvCxnSpPr>
          <p:nvPr/>
        </p:nvCxnSpPr>
        <p:spPr>
          <a:xfrm>
            <a:off x="9753600" y="3124200"/>
            <a:ext cx="10568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B0989D-36BD-482D-8DE5-3D89C41D214B}"/>
              </a:ext>
            </a:extLst>
          </p:cNvPr>
          <p:cNvCxnSpPr>
            <a:cxnSpLocks/>
          </p:cNvCxnSpPr>
          <p:nvPr/>
        </p:nvCxnSpPr>
        <p:spPr>
          <a:xfrm>
            <a:off x="9677400" y="35814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48D4B86-506D-4B65-A38D-EDBA5827188B}"/>
              </a:ext>
            </a:extLst>
          </p:cNvPr>
          <p:cNvCxnSpPr>
            <a:cxnSpLocks/>
          </p:cNvCxnSpPr>
          <p:nvPr/>
        </p:nvCxnSpPr>
        <p:spPr>
          <a:xfrm>
            <a:off x="624016" y="45720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948C491-EE92-435D-930C-50999357FA9C}"/>
              </a:ext>
            </a:extLst>
          </p:cNvPr>
          <p:cNvCxnSpPr>
            <a:cxnSpLocks/>
          </p:cNvCxnSpPr>
          <p:nvPr/>
        </p:nvCxnSpPr>
        <p:spPr>
          <a:xfrm>
            <a:off x="3869813" y="40386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73FCFCD-F1BC-4D16-83B9-01953E78FCB9}"/>
              </a:ext>
            </a:extLst>
          </p:cNvPr>
          <p:cNvCxnSpPr>
            <a:cxnSpLocks/>
          </p:cNvCxnSpPr>
          <p:nvPr/>
        </p:nvCxnSpPr>
        <p:spPr>
          <a:xfrm>
            <a:off x="2269435" y="3575222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210800" cy="3886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</a:p>
          <a:p>
            <a:pPr algn="just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Tôn-xtôi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5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AF2FE9-330F-402A-4468-D5803B2915A0}"/>
              </a:ext>
            </a:extLst>
          </p:cNvPr>
          <p:cNvSpPr txBox="1">
            <a:spLocks/>
          </p:cNvSpPr>
          <p:nvPr/>
        </p:nvSpPr>
        <p:spPr>
          <a:xfrm>
            <a:off x="5029200" y="838200"/>
            <a:ext cx="54864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6CC151-03D8-F905-E114-0BBC0D5EF614}"/>
              </a:ext>
            </a:extLst>
          </p:cNvPr>
          <p:cNvSpPr txBox="1">
            <a:spLocks/>
          </p:cNvSpPr>
          <p:nvPr/>
        </p:nvSpPr>
        <p:spPr>
          <a:xfrm>
            <a:off x="3886200" y="1143000"/>
            <a:ext cx="7772400" cy="2259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vi-VN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7" descr="Ca lop">
            <a:extLst>
              <a:ext uri="{FF2B5EF4-FFF2-40B4-BE49-F238E27FC236}">
                <a16:creationId xmlns:a16="http://schemas.microsoft.com/office/drawing/2014/main" id="{0AD08BDA-7E9F-5AC9-AE06-BB248CE4B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267200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84E31E-0F70-867E-883C-4E6B4338B87F}"/>
              </a:ext>
            </a:extLst>
          </p:cNvPr>
          <p:cNvSpPr txBox="1">
            <a:spLocks/>
          </p:cNvSpPr>
          <p:nvPr/>
        </p:nvSpPr>
        <p:spPr>
          <a:xfrm>
            <a:off x="4370882" y="3807619"/>
            <a:ext cx="6248400" cy="1322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vi-VN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92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210800" cy="3886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</a:p>
          <a:p>
            <a:pPr algn="just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Tôn-xtôi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5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210800" cy="3886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</a:p>
          <a:p>
            <a:pPr algn="just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 ta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Tôn-xtôi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20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2A0F05-491A-D001-3C83-1B1037A0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03" y="838200"/>
            <a:ext cx="10972800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5DB7-2AB8-40A4-8986-DE5C9B126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438400"/>
            <a:ext cx="11577403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phút</a:t>
            </a:r>
            <a:endParaRPr lang="en-US" dirty="0"/>
          </a:p>
          <a:p>
            <a:pPr algn="ctr"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buNone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89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10515600" cy="33528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CẢM ƠN CÁC THẦY CÔ GIÁO  </a:t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VÀ CÁC EM</a:t>
            </a:r>
            <a:endParaRPr lang="vi-VN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E53C89-DD7A-7E2C-3F5A-7AF4F229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0" y="8382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Chỉ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6C41A06-435C-45C6-1187-5624E25C4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891" y="1676401"/>
            <a:ext cx="1066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61DA3E8A-269F-F816-E4E8-9D4613C3340C}"/>
              </a:ext>
            </a:extLst>
          </p:cNvPr>
          <p:cNvSpPr txBox="1">
            <a:spLocks/>
          </p:cNvSpPr>
          <p:nvPr/>
        </p:nvSpPr>
        <p:spPr>
          <a:xfrm>
            <a:off x="-304800" y="4572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Bảng 6">
            <a:extLst>
              <a:ext uri="{FF2B5EF4-FFF2-40B4-BE49-F238E27FC236}">
                <a16:creationId xmlns:a16="http://schemas.microsoft.com/office/drawing/2014/main" id="{873BB3FA-DBB6-5D1B-AAC6-40F81DCBF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980783"/>
              </p:ext>
            </p:extLst>
          </p:nvPr>
        </p:nvGraphicFramePr>
        <p:xfrm>
          <a:off x="2133600" y="3032759"/>
          <a:ext cx="812799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96572482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90162448"/>
                    </a:ext>
                  </a:extLst>
                </a:gridCol>
                <a:gridCol w="2184399">
                  <a:extLst>
                    <a:ext uri="{9D8B030D-6E8A-4147-A177-3AD203B41FA5}">
                      <a16:colId xmlns:a16="http://schemas.microsoft.com/office/drawing/2014/main" val="3540232635"/>
                    </a:ext>
                  </a:extLst>
                </a:gridCol>
              </a:tblGrid>
              <a:tr h="2184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84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338526"/>
                  </a:ext>
                </a:extLst>
              </a:tr>
            </a:tbl>
          </a:graphicData>
        </a:graphic>
      </p:graphicFrame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id="{74181439-4A06-674E-B6BE-8065D6891B4B}"/>
              </a:ext>
            </a:extLst>
          </p:cNvPr>
          <p:cNvSpPr txBox="1">
            <a:spLocks/>
          </p:cNvSpPr>
          <p:nvPr/>
        </p:nvSpPr>
        <p:spPr>
          <a:xfrm>
            <a:off x="2501691" y="1676401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Khoa.</a:t>
            </a:r>
          </a:p>
        </p:txBody>
      </p:sp>
    </p:spTree>
    <p:extLst>
      <p:ext uri="{BB962C8B-B14F-4D97-AF65-F5344CB8AC3E}">
        <p14:creationId xmlns:p14="http://schemas.microsoft.com/office/powerpoint/2010/main" val="26851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86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419601"/>
            <a:ext cx="9601200" cy="14017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866899"/>
            <a:ext cx="929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tô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màu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dưới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dùng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endParaRPr lang="vi-VN" sz="3200" b="1" u="sng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1948" y="2438399"/>
            <a:ext cx="10820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“Theo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gạo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?”</a:t>
            </a:r>
          </a:p>
          <a:p>
            <a:pPr algn="just">
              <a:spcBef>
                <a:spcPct val="0"/>
              </a:spcBef>
              <a:defRPr/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defRPr/>
            </a:pPr>
            <a:endParaRPr lang="vi-VN" sz="3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6A5D0B-FD43-3F84-A173-557C7C0C4712}"/>
              </a:ext>
            </a:extLst>
          </p:cNvPr>
          <p:cNvSpPr txBox="1">
            <a:spLocks/>
          </p:cNvSpPr>
          <p:nvPr/>
        </p:nvSpPr>
        <p:spPr>
          <a:xfrm>
            <a:off x="3810000" y="723586"/>
            <a:ext cx="533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KHÁM PHÁ </a:t>
            </a:r>
            <a:endParaRPr lang="vi-VN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7302C51-FE3F-245C-9D43-D2892C4D5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5715000" cy="65532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83F8A897-0F49-3320-B0E6-FF28E08DA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814765"/>
            <a:ext cx="80914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 </a:t>
            </a:r>
          </a:p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 TRẢI BÀN</a:t>
            </a:r>
          </a:p>
        </p:txBody>
      </p:sp>
    </p:spTree>
    <p:extLst>
      <p:ext uri="{BB962C8B-B14F-4D97-AF65-F5344CB8AC3E}">
        <p14:creationId xmlns:p14="http://schemas.microsoft.com/office/powerpoint/2010/main" val="115860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66176"/>
            <a:ext cx="4038600" cy="9144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 PHÁ </a:t>
            </a:r>
            <a:endParaRPr lang="vi-VN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419601"/>
            <a:ext cx="9601200" cy="14017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943232"/>
            <a:ext cx="929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tô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màu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dưới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dùng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en-US" sz="3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endParaRPr lang="vi-VN" sz="3200" b="1" u="sng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600200"/>
            <a:ext cx="10820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“Theo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gạo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?”</a:t>
            </a:r>
          </a:p>
          <a:p>
            <a:pPr algn="just">
              <a:spcBef>
                <a:spcPct val="0"/>
              </a:spcBef>
              <a:defRPr/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defRPr/>
            </a:pPr>
            <a:endParaRPr lang="vi-VN" sz="3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 useBgFill="1">
        <p:nvSpPr>
          <p:cNvPr id="8" name="Rectangle 7"/>
          <p:cNvSpPr/>
          <p:nvPr/>
        </p:nvSpPr>
        <p:spPr>
          <a:xfrm>
            <a:off x="914400" y="3673749"/>
            <a:ext cx="670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5120482"/>
            <a:ext cx="8534400" cy="613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9964"/>
            <a:ext cx="10287000" cy="1325562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1b?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48501"/>
            <a:ext cx="9296400" cy="2128632"/>
          </a:xfrm>
        </p:spPr>
        <p:txBody>
          <a:bodyPr/>
          <a:lstStyle/>
          <a:p>
            <a:pPr lvl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-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352800" y="25146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2971800" y="3128207"/>
            <a:ext cx="1905000" cy="8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FADBB600-79F3-62F9-6EB2-D665A5D6ADC5}"/>
              </a:ext>
            </a:extLst>
          </p:cNvPr>
          <p:cNvSpPr txBox="1">
            <a:spLocks/>
          </p:cNvSpPr>
          <p:nvPr/>
        </p:nvSpPr>
        <p:spPr>
          <a:xfrm>
            <a:off x="1371600" y="2792463"/>
            <a:ext cx="10644716" cy="1706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b/ - 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Nhã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vi-VN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5C93994B-4444-6B99-51B4-C7685992B72A}"/>
              </a:ext>
            </a:extLst>
          </p:cNvPr>
          <p:cNvCxnSpPr>
            <a:cxnSpLocks/>
          </p:cNvCxnSpPr>
          <p:nvPr/>
        </p:nvCxnSpPr>
        <p:spPr>
          <a:xfrm>
            <a:off x="3086100" y="3886200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906B93-571A-E76E-887B-031009BA15AF}"/>
              </a:ext>
            </a:extLst>
          </p:cNvPr>
          <p:cNvSpPr txBox="1">
            <a:spLocks/>
          </p:cNvSpPr>
          <p:nvPr/>
        </p:nvSpPr>
        <p:spPr>
          <a:xfrm>
            <a:off x="1676400" y="4045968"/>
            <a:ext cx="9939867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Lúa gạo hay vàng đều rất quý. Thời gian cũng </a:t>
            </a:r>
            <a:r>
              <a:rPr lang="en-US" b="1" i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Nhưng quý nhất là người lao động.</a:t>
            </a:r>
            <a:endParaRPr lang="vi-VN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E267839A-B12B-FC7E-821D-B59EB5ECE242}"/>
              </a:ext>
            </a:extLst>
          </p:cNvPr>
          <p:cNvCxnSpPr>
            <a:cxnSpLocks/>
          </p:cNvCxnSpPr>
          <p:nvPr/>
        </p:nvCxnSpPr>
        <p:spPr>
          <a:xfrm>
            <a:off x="6324600" y="4572000"/>
            <a:ext cx="1365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ACCBD26B-3AF6-67BC-380C-CDF5ABD26DD0}"/>
              </a:ext>
            </a:extLst>
          </p:cNvPr>
          <p:cNvSpPr/>
          <p:nvPr/>
        </p:nvSpPr>
        <p:spPr>
          <a:xfrm>
            <a:off x="990600" y="1269769"/>
            <a:ext cx="670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516A277-B58A-C997-14B6-C47FE869F865}"/>
              </a:ext>
            </a:extLst>
          </p:cNvPr>
          <p:cNvSpPr/>
          <p:nvPr/>
        </p:nvSpPr>
        <p:spPr>
          <a:xfrm>
            <a:off x="1600200" y="2230068"/>
            <a:ext cx="8534400" cy="613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D2145D98-7DCC-F195-59E3-8D3C04E93313}"/>
              </a:ext>
            </a:extLst>
          </p:cNvPr>
          <p:cNvSpPr/>
          <p:nvPr/>
        </p:nvSpPr>
        <p:spPr>
          <a:xfrm>
            <a:off x="990600" y="2819400"/>
            <a:ext cx="7759700" cy="15274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ũi tên: Hình V 6">
            <a:extLst>
              <a:ext uri="{FF2B5EF4-FFF2-40B4-BE49-F238E27FC236}">
                <a16:creationId xmlns:a16="http://schemas.microsoft.com/office/drawing/2014/main" id="{EF5219E7-A7B1-4ADE-2005-98174402C043}"/>
              </a:ext>
            </a:extLst>
          </p:cNvPr>
          <p:cNvSpPr/>
          <p:nvPr/>
        </p:nvSpPr>
        <p:spPr>
          <a:xfrm>
            <a:off x="8305800" y="1484167"/>
            <a:ext cx="533400" cy="26704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BCE3831-34BE-32C3-48FF-7B01DB32FDCD}"/>
              </a:ext>
            </a:extLst>
          </p:cNvPr>
          <p:cNvSpPr/>
          <p:nvPr/>
        </p:nvSpPr>
        <p:spPr>
          <a:xfrm>
            <a:off x="8991600" y="2530355"/>
            <a:ext cx="2514600" cy="519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429301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1154</Words>
  <Application>Microsoft Office PowerPoint</Application>
  <PresentationFormat>Màn hình rộng</PresentationFormat>
  <Paragraphs>99</Paragraphs>
  <Slides>23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Chỉ ra từ loại của mỗi từ trong câu sau: </vt:lpstr>
      <vt:lpstr>Bản trình bày PowerPoint</vt:lpstr>
      <vt:lpstr>Bản trình bày PowerPoint</vt:lpstr>
      <vt:lpstr>Bản trình bày PowerPoint</vt:lpstr>
      <vt:lpstr>KHÁM PHÁ </vt:lpstr>
      <vt:lpstr>2. Cách dùng những từ in đậm dưới đây có gì giống cách dùng các từ nêu ở bài tập 1b?</vt:lpstr>
      <vt:lpstr>Bản trình bày PowerPoint</vt:lpstr>
      <vt:lpstr>GHI NHỚ:</vt:lpstr>
      <vt:lpstr>Bản trình bày PowerPoint</vt:lpstr>
      <vt:lpstr>LUYỆN TẬP</vt:lpstr>
      <vt:lpstr>Bản trình bày PowerPoint</vt:lpstr>
      <vt:lpstr> - Các từ ngữ in đậm trong đoạn thơ được dùng để chỉ Bác Hồ.</vt:lpstr>
      <vt:lpstr>2. Tìm những đại từ được dùng trong bài ca dao sau:</vt:lpstr>
      <vt:lpstr> Con cò</vt:lpstr>
      <vt:lpstr>Bản trình bày PowerPoint</vt:lpstr>
      <vt:lpstr>3. Dùng đại từ ở những chỗ thích hợp để thay thế cho danh từ bị lặp lại nhiều lần trong mẩu chuyện sau:</vt:lpstr>
      <vt:lpstr>Bản trình bày PowerPoint</vt:lpstr>
      <vt:lpstr>Bản trình bày PowerPoint</vt:lpstr>
      <vt:lpstr>Bản trình bày PowerPoint</vt:lpstr>
      <vt:lpstr>VẬN DỤNG</vt:lpstr>
      <vt:lpstr>CẢM ƠN CÁC THẦY CÔ GIÁO   VÀ CÁC 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</dc:title>
  <dc:creator>USER</dc:creator>
  <cp:lastModifiedBy>Nhàn Nguyễn Thu</cp:lastModifiedBy>
  <cp:revision>76</cp:revision>
  <dcterms:created xsi:type="dcterms:W3CDTF">2006-08-16T00:00:00Z</dcterms:created>
  <dcterms:modified xsi:type="dcterms:W3CDTF">2022-11-02T23:15:47Z</dcterms:modified>
</cp:coreProperties>
</file>