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8" r:id="rId3"/>
    <p:sldId id="256" r:id="rId4"/>
    <p:sldId id="269" r:id="rId5"/>
    <p:sldId id="257" r:id="rId6"/>
    <p:sldId id="271" r:id="rId7"/>
    <p:sldId id="266" r:id="rId8"/>
    <p:sldId id="258" r:id="rId9"/>
    <p:sldId id="259" r:id="rId10"/>
    <p:sldId id="260" r:id="rId11"/>
    <p:sldId id="261" r:id="rId12"/>
    <p:sldId id="262" r:id="rId13"/>
    <p:sldId id="267" r:id="rId14"/>
    <p:sldId id="264" r:id="rId15"/>
    <p:sldId id="265" r:id="rId16"/>
    <p:sldId id="274" r:id="rId17"/>
    <p:sldId id="275" r:id="rId18"/>
    <p:sldId id="273"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C7BBA-F749-4CD1-8874-C728EBFBEC39}"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2F49F-DFE6-4BD2-9C38-E8155DFF0E86}" type="slidenum">
              <a:rPr lang="en-US" smtClean="0"/>
              <a:t>‹#›</a:t>
            </a:fld>
            <a:endParaRPr lang="en-US"/>
          </a:p>
        </p:txBody>
      </p:sp>
    </p:spTree>
    <p:extLst>
      <p:ext uri="{BB962C8B-B14F-4D97-AF65-F5344CB8AC3E}">
        <p14:creationId xmlns:p14="http://schemas.microsoft.com/office/powerpoint/2010/main" val="25706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C7BBA-F749-4CD1-8874-C728EBFBEC39}"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2F49F-DFE6-4BD2-9C38-E8155DFF0E86}" type="slidenum">
              <a:rPr lang="en-US" smtClean="0"/>
              <a:t>‹#›</a:t>
            </a:fld>
            <a:endParaRPr lang="en-US"/>
          </a:p>
        </p:txBody>
      </p:sp>
    </p:spTree>
    <p:extLst>
      <p:ext uri="{BB962C8B-B14F-4D97-AF65-F5344CB8AC3E}">
        <p14:creationId xmlns:p14="http://schemas.microsoft.com/office/powerpoint/2010/main" val="303458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C7BBA-F749-4CD1-8874-C728EBFBEC39}"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2F49F-DFE6-4BD2-9C38-E8155DFF0E86}" type="slidenum">
              <a:rPr lang="en-US" smtClean="0"/>
              <a:t>‹#›</a:t>
            </a:fld>
            <a:endParaRPr lang="en-US"/>
          </a:p>
        </p:txBody>
      </p:sp>
    </p:spTree>
    <p:extLst>
      <p:ext uri="{BB962C8B-B14F-4D97-AF65-F5344CB8AC3E}">
        <p14:creationId xmlns:p14="http://schemas.microsoft.com/office/powerpoint/2010/main" val="88357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C7BBA-F749-4CD1-8874-C728EBFBEC39}"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2F49F-DFE6-4BD2-9C38-E8155DFF0E86}" type="slidenum">
              <a:rPr lang="en-US" smtClean="0"/>
              <a:t>‹#›</a:t>
            </a:fld>
            <a:endParaRPr lang="en-US"/>
          </a:p>
        </p:txBody>
      </p:sp>
    </p:spTree>
    <p:extLst>
      <p:ext uri="{BB962C8B-B14F-4D97-AF65-F5344CB8AC3E}">
        <p14:creationId xmlns:p14="http://schemas.microsoft.com/office/powerpoint/2010/main" val="401227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C7BBA-F749-4CD1-8874-C728EBFBEC39}"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2F49F-DFE6-4BD2-9C38-E8155DFF0E86}" type="slidenum">
              <a:rPr lang="en-US" smtClean="0"/>
              <a:t>‹#›</a:t>
            </a:fld>
            <a:endParaRPr lang="en-US"/>
          </a:p>
        </p:txBody>
      </p:sp>
    </p:spTree>
    <p:extLst>
      <p:ext uri="{BB962C8B-B14F-4D97-AF65-F5344CB8AC3E}">
        <p14:creationId xmlns:p14="http://schemas.microsoft.com/office/powerpoint/2010/main" val="1581475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C7BBA-F749-4CD1-8874-C728EBFBEC39}"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2F49F-DFE6-4BD2-9C38-E8155DFF0E86}" type="slidenum">
              <a:rPr lang="en-US" smtClean="0"/>
              <a:t>‹#›</a:t>
            </a:fld>
            <a:endParaRPr lang="en-US"/>
          </a:p>
        </p:txBody>
      </p:sp>
    </p:spTree>
    <p:extLst>
      <p:ext uri="{BB962C8B-B14F-4D97-AF65-F5344CB8AC3E}">
        <p14:creationId xmlns:p14="http://schemas.microsoft.com/office/powerpoint/2010/main" val="168123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C7BBA-F749-4CD1-8874-C728EBFBEC39}" type="datetimeFigureOut">
              <a:rPr lang="en-US" smtClean="0"/>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2F49F-DFE6-4BD2-9C38-E8155DFF0E86}" type="slidenum">
              <a:rPr lang="en-US" smtClean="0"/>
              <a:t>‹#›</a:t>
            </a:fld>
            <a:endParaRPr lang="en-US"/>
          </a:p>
        </p:txBody>
      </p:sp>
    </p:spTree>
    <p:extLst>
      <p:ext uri="{BB962C8B-B14F-4D97-AF65-F5344CB8AC3E}">
        <p14:creationId xmlns:p14="http://schemas.microsoft.com/office/powerpoint/2010/main" val="4080117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C7BBA-F749-4CD1-8874-C728EBFBEC39}" type="datetimeFigureOut">
              <a:rPr lang="en-US" smtClean="0"/>
              <a:t>10/15/2022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2F49F-DFE6-4BD2-9C38-E8155DFF0E86}" type="slidenum">
              <a:rPr lang="en-US" smtClean="0"/>
              <a:t>‹#›</a:t>
            </a:fld>
            <a:endParaRPr lang="en-US"/>
          </a:p>
        </p:txBody>
      </p:sp>
    </p:spTree>
    <p:extLst>
      <p:ext uri="{BB962C8B-B14F-4D97-AF65-F5344CB8AC3E}">
        <p14:creationId xmlns:p14="http://schemas.microsoft.com/office/powerpoint/2010/main" val="261513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C7BBA-F749-4CD1-8874-C728EBFBEC39}" type="datetimeFigureOut">
              <a:rPr lang="en-US" smtClean="0"/>
              <a:t>10/15/2022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2F49F-DFE6-4BD2-9C38-E8155DFF0E86}" type="slidenum">
              <a:rPr lang="en-US" smtClean="0"/>
              <a:t>‹#›</a:t>
            </a:fld>
            <a:endParaRPr lang="en-US"/>
          </a:p>
        </p:txBody>
      </p:sp>
    </p:spTree>
    <p:extLst>
      <p:ext uri="{BB962C8B-B14F-4D97-AF65-F5344CB8AC3E}">
        <p14:creationId xmlns:p14="http://schemas.microsoft.com/office/powerpoint/2010/main" val="406376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C7BBA-F749-4CD1-8874-C728EBFBEC39}"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2F49F-DFE6-4BD2-9C38-E8155DFF0E86}" type="slidenum">
              <a:rPr lang="en-US" smtClean="0"/>
              <a:t>‹#›</a:t>
            </a:fld>
            <a:endParaRPr lang="en-US"/>
          </a:p>
        </p:txBody>
      </p:sp>
    </p:spTree>
    <p:extLst>
      <p:ext uri="{BB962C8B-B14F-4D97-AF65-F5344CB8AC3E}">
        <p14:creationId xmlns:p14="http://schemas.microsoft.com/office/powerpoint/2010/main" val="52511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C7BBA-F749-4CD1-8874-C728EBFBEC39}"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2F49F-DFE6-4BD2-9C38-E8155DFF0E86}" type="slidenum">
              <a:rPr lang="en-US" smtClean="0"/>
              <a:t>‹#›</a:t>
            </a:fld>
            <a:endParaRPr lang="en-US"/>
          </a:p>
        </p:txBody>
      </p:sp>
    </p:spTree>
    <p:extLst>
      <p:ext uri="{BB962C8B-B14F-4D97-AF65-F5344CB8AC3E}">
        <p14:creationId xmlns:p14="http://schemas.microsoft.com/office/powerpoint/2010/main" val="45011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C7BBA-F749-4CD1-8874-C728EBFBEC39}" type="datetimeFigureOut">
              <a:rPr lang="en-US" smtClean="0"/>
              <a:t>10/15/2022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2F49F-DFE6-4BD2-9C38-E8155DFF0E86}" type="slidenum">
              <a:rPr lang="en-US" smtClean="0"/>
              <a:t>‹#›</a:t>
            </a:fld>
            <a:endParaRPr lang="en-US"/>
          </a:p>
        </p:txBody>
      </p:sp>
    </p:spTree>
    <p:extLst>
      <p:ext uri="{BB962C8B-B14F-4D97-AF65-F5344CB8AC3E}">
        <p14:creationId xmlns:p14="http://schemas.microsoft.com/office/powerpoint/2010/main" val="332425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Đảo cò Chi Lăng thơ mộ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0"/>
            <a:ext cx="12036425" cy="57476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26777" y="475129"/>
            <a:ext cx="8812306" cy="830997"/>
          </a:xfrm>
          <a:prstGeom prst="rect">
            <a:avLst/>
          </a:prstGeom>
          <a:noFill/>
        </p:spPr>
        <p:txBody>
          <a:bodyPr wrap="square" rtlCol="0">
            <a:spAutoFit/>
          </a:bodyPr>
          <a:lstStyle/>
          <a:p>
            <a:r>
              <a:rPr lang="en-US" sz="4800" dirty="0" err="1" smtClean="0">
                <a:solidFill>
                  <a:srgbClr val="FFFF00"/>
                </a:solidFill>
              </a:rPr>
              <a:t>Cảnh</a:t>
            </a:r>
            <a:r>
              <a:rPr lang="en-US" sz="4800" dirty="0" smtClean="0">
                <a:solidFill>
                  <a:srgbClr val="FFFF00"/>
                </a:solidFill>
              </a:rPr>
              <a:t> </a:t>
            </a:r>
            <a:r>
              <a:rPr lang="en-US" sz="4800" dirty="0" err="1" smtClean="0">
                <a:solidFill>
                  <a:srgbClr val="FFFF00"/>
                </a:solidFill>
              </a:rPr>
              <a:t>đẹp</a:t>
            </a:r>
            <a:r>
              <a:rPr lang="en-US" sz="4800" dirty="0" smtClean="0">
                <a:solidFill>
                  <a:srgbClr val="FFFF00"/>
                </a:solidFill>
              </a:rPr>
              <a:t> </a:t>
            </a:r>
            <a:r>
              <a:rPr lang="en-US" sz="4800" dirty="0" err="1" smtClean="0">
                <a:solidFill>
                  <a:srgbClr val="FFFF00"/>
                </a:solidFill>
              </a:rPr>
              <a:t>quê</a:t>
            </a:r>
            <a:r>
              <a:rPr lang="en-US" sz="4800" dirty="0" smtClean="0">
                <a:solidFill>
                  <a:srgbClr val="FFFF00"/>
                </a:solidFill>
              </a:rPr>
              <a:t> </a:t>
            </a:r>
            <a:r>
              <a:rPr lang="en-US" sz="4800" dirty="0" err="1" smtClean="0">
                <a:solidFill>
                  <a:srgbClr val="FFFF00"/>
                </a:solidFill>
              </a:rPr>
              <a:t>hương</a:t>
            </a:r>
            <a:r>
              <a:rPr lang="en-US" sz="4800" dirty="0" smtClean="0">
                <a:solidFill>
                  <a:srgbClr val="FFFF00"/>
                </a:solidFill>
              </a:rPr>
              <a:t> </a:t>
            </a:r>
            <a:r>
              <a:rPr lang="en-US" sz="4800" dirty="0" err="1" smtClean="0">
                <a:solidFill>
                  <a:srgbClr val="FFFF00"/>
                </a:solidFill>
              </a:rPr>
              <a:t>em</a:t>
            </a:r>
            <a:endParaRPr lang="en-US" sz="4800" dirty="0">
              <a:solidFill>
                <a:srgbClr val="FFFF00"/>
              </a:solidFill>
            </a:endParaRPr>
          </a:p>
        </p:txBody>
      </p:sp>
    </p:spTree>
    <p:extLst>
      <p:ext uri="{BB962C8B-B14F-4D97-AF65-F5344CB8AC3E}">
        <p14:creationId xmlns:p14="http://schemas.microsoft.com/office/powerpoint/2010/main" val="402419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Đảo cò một buổi sá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0"/>
            <a:ext cx="11964707" cy="649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938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ưởng ngoạn đảo cò dưới lòng h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0"/>
            <a:ext cx="11848166" cy="604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211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ồ Bạch Đằ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0"/>
            <a:ext cx="11892990" cy="55850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1718" y="5934635"/>
            <a:ext cx="5091953" cy="584775"/>
          </a:xfrm>
          <a:prstGeom prst="rect">
            <a:avLst/>
          </a:prstGeom>
          <a:noFill/>
        </p:spPr>
        <p:txBody>
          <a:bodyPr wrap="square" rtlCol="0">
            <a:spAutoFit/>
          </a:bodyPr>
          <a:lstStyle/>
          <a:p>
            <a:r>
              <a:rPr lang="en-US" sz="3200" dirty="0" err="1" smtClean="0"/>
              <a:t>Hồ</a:t>
            </a:r>
            <a:r>
              <a:rPr lang="en-US" sz="3200" dirty="0" smtClean="0"/>
              <a:t> </a:t>
            </a:r>
            <a:r>
              <a:rPr lang="en-US" sz="3200" dirty="0" err="1" smtClean="0"/>
              <a:t>Bạch</a:t>
            </a:r>
            <a:r>
              <a:rPr lang="en-US" sz="3200" dirty="0" smtClean="0"/>
              <a:t> </a:t>
            </a:r>
            <a:r>
              <a:rPr lang="en-US" sz="3200" dirty="0" err="1" smtClean="0"/>
              <a:t>Đằng</a:t>
            </a:r>
            <a:endParaRPr lang="en-US" sz="3200" dirty="0"/>
          </a:p>
        </p:txBody>
      </p:sp>
    </p:spTree>
    <p:extLst>
      <p:ext uri="{BB962C8B-B14F-4D97-AF65-F5344CB8AC3E}">
        <p14:creationId xmlns:p14="http://schemas.microsoft.com/office/powerpoint/2010/main" val="93849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224" y="806823"/>
            <a:ext cx="11510681" cy="3046988"/>
          </a:xfrm>
          <a:prstGeom prst="rect">
            <a:avLst/>
          </a:prstGeom>
          <a:noFill/>
        </p:spPr>
        <p:txBody>
          <a:bodyPr wrap="square" rtlCol="0">
            <a:spAutoFit/>
          </a:bodyPr>
          <a:lstStyle/>
          <a:p>
            <a:r>
              <a:rPr lang="vi-VN" sz="3200" dirty="0"/>
              <a:t>Nằm ở trong khuôn viên của công viên Bạch Đằng, Hồ Bạch Đằng yên ản. lặng lẽ trôi, hòa mình vào màu xanh ngát của trời.  Cảnh đẹp của Hồ Bạch Đằng không phô trương, không cầu kì hay là độc nhất, nơi đây chỉ đơn giản là thu hút du khách bởi sự yên bình, an tĩnh khiến lòng người dịu lại, bỏ đằng sau những bộn bề lo toan thường ngày. </a:t>
            </a:r>
            <a:endParaRPr lang="en-US" sz="3200" dirty="0"/>
          </a:p>
        </p:txBody>
      </p:sp>
    </p:spTree>
    <p:extLst>
      <p:ext uri="{BB962C8B-B14F-4D97-AF65-F5344CB8AC3E}">
        <p14:creationId xmlns:p14="http://schemas.microsoft.com/office/powerpoint/2010/main" val="1149847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iếng Ng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0"/>
            <a:ext cx="4963273" cy="33707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53317" y="1559858"/>
            <a:ext cx="2581835" cy="584775"/>
          </a:xfrm>
          <a:prstGeom prst="rect">
            <a:avLst/>
          </a:prstGeom>
          <a:noFill/>
        </p:spPr>
        <p:txBody>
          <a:bodyPr wrap="square" rtlCol="0">
            <a:spAutoFit/>
          </a:bodyPr>
          <a:lstStyle/>
          <a:p>
            <a:r>
              <a:rPr lang="en-US" sz="3200" dirty="0" err="1" smtClean="0"/>
              <a:t>Giếng</a:t>
            </a:r>
            <a:r>
              <a:rPr lang="en-US" sz="3200" dirty="0" smtClean="0"/>
              <a:t> </a:t>
            </a:r>
            <a:r>
              <a:rPr lang="en-US" sz="3200" dirty="0" err="1" smtClean="0"/>
              <a:t>Ngọc</a:t>
            </a:r>
            <a:endParaRPr lang="en-US" sz="3200" dirty="0"/>
          </a:p>
        </p:txBody>
      </p:sp>
      <p:sp>
        <p:nvSpPr>
          <p:cNvPr id="5" name="TextBox 4"/>
          <p:cNvSpPr txBox="1"/>
          <p:nvPr/>
        </p:nvSpPr>
        <p:spPr>
          <a:xfrm>
            <a:off x="155574" y="3747246"/>
            <a:ext cx="11650943" cy="3416320"/>
          </a:xfrm>
          <a:prstGeom prst="rect">
            <a:avLst/>
          </a:prstGeom>
          <a:noFill/>
        </p:spPr>
        <p:txBody>
          <a:bodyPr wrap="square" rtlCol="0">
            <a:spAutoFit/>
          </a:bodyPr>
          <a:lstStyle/>
          <a:p>
            <a:r>
              <a:rPr lang="vi-VN" sz="2400" dirty="0" smtClean="0"/>
              <a:t>Với tuổi đời lên tới hơn 700, Giếng Ngọc Hải Dương là một trong những lịch sử đáng chú ý khi đến tham quan Hải Dương. Tuy đã trải qua hơn 700"tuổi đời" nhưng giếng Ngọc chưa bao giờ cạn nước và luôn mang một màu xanh trong vắt không bao giờ thay đổi. </a:t>
            </a:r>
          </a:p>
          <a:p>
            <a:r>
              <a:rPr lang="vi-VN" sz="2400" dirty="0" smtClean="0"/>
              <a:t>Tương truyền nếu ai đến Côn Sơn tham quan ghé Giếng Ngọc để uống nước thì có thể may mắn,  bình an và cảm thấy khỏe khoắn hơn rất nhiều. Đây là nơi để du khách đến tham quan tưởng nhớ các vị anh hùng dân tộc và cũng là nơi dâng hương quen thuộc trong những ngày lễ trọng đại. </a:t>
            </a:r>
          </a:p>
          <a:p>
            <a:endParaRPr lang="en-US" sz="2400" dirty="0"/>
          </a:p>
        </p:txBody>
      </p:sp>
    </p:spTree>
    <p:extLst>
      <p:ext uri="{BB962C8B-B14F-4D97-AF65-F5344CB8AC3E}">
        <p14:creationId xmlns:p14="http://schemas.microsoft.com/office/powerpoint/2010/main" val="4087560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âu lạc bộ golf Ngôi sao Chí L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
            <a:ext cx="11130990" cy="55043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73624" y="6096000"/>
            <a:ext cx="7853082" cy="584775"/>
          </a:xfrm>
          <a:prstGeom prst="rect">
            <a:avLst/>
          </a:prstGeom>
          <a:noFill/>
        </p:spPr>
        <p:txBody>
          <a:bodyPr wrap="square" rtlCol="0">
            <a:spAutoFit/>
          </a:bodyPr>
          <a:lstStyle/>
          <a:p>
            <a:r>
              <a:rPr lang="en-US" sz="3200" dirty="0" err="1" smtClean="0"/>
              <a:t>Câu</a:t>
            </a:r>
            <a:r>
              <a:rPr lang="en-US" sz="3200" dirty="0" smtClean="0"/>
              <a:t> </a:t>
            </a:r>
            <a:r>
              <a:rPr lang="en-US" sz="3200" dirty="0" err="1" smtClean="0"/>
              <a:t>lạc</a:t>
            </a:r>
            <a:r>
              <a:rPr lang="en-US" sz="3200" dirty="0" smtClean="0"/>
              <a:t> </a:t>
            </a:r>
            <a:r>
              <a:rPr lang="en-US" sz="3200" dirty="0" err="1" smtClean="0"/>
              <a:t>bộ</a:t>
            </a:r>
            <a:r>
              <a:rPr lang="en-US" sz="3200" dirty="0" smtClean="0"/>
              <a:t> </a:t>
            </a:r>
            <a:r>
              <a:rPr lang="en-US" sz="3200" dirty="0" err="1" smtClean="0"/>
              <a:t>Sân</a:t>
            </a:r>
            <a:r>
              <a:rPr lang="en-US" sz="3200" dirty="0" smtClean="0"/>
              <a:t> </a:t>
            </a:r>
            <a:r>
              <a:rPr lang="en-US" sz="3200" dirty="0" err="1" smtClean="0"/>
              <a:t>Gonf</a:t>
            </a:r>
            <a:r>
              <a:rPr lang="en-US" sz="3200" dirty="0" smtClean="0"/>
              <a:t> </a:t>
            </a:r>
            <a:r>
              <a:rPr lang="en-US" sz="3200" dirty="0" err="1" smtClean="0"/>
              <a:t>Ngôi</a:t>
            </a:r>
            <a:r>
              <a:rPr lang="en-US" sz="3200" dirty="0" smtClean="0"/>
              <a:t> Sao </a:t>
            </a:r>
            <a:r>
              <a:rPr lang="en-US" sz="3200" dirty="0" err="1" smtClean="0"/>
              <a:t>Chí</a:t>
            </a:r>
            <a:r>
              <a:rPr lang="en-US" sz="3200" dirty="0" smtClean="0"/>
              <a:t> </a:t>
            </a:r>
            <a:r>
              <a:rPr lang="en-US" sz="3200" dirty="0" err="1" smtClean="0"/>
              <a:t>Linh</a:t>
            </a:r>
            <a:endParaRPr lang="en-US" sz="3200" dirty="0"/>
          </a:p>
        </p:txBody>
      </p:sp>
    </p:spTree>
    <p:extLst>
      <p:ext uri="{BB962C8B-B14F-4D97-AF65-F5344CB8AC3E}">
        <p14:creationId xmlns:p14="http://schemas.microsoft.com/office/powerpoint/2010/main" val="2856034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điểm đến ở Hải Dươ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448235"/>
            <a:ext cx="11677837" cy="62842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47247" y="6176963"/>
            <a:ext cx="4742329" cy="584775"/>
          </a:xfrm>
          <a:prstGeom prst="rect">
            <a:avLst/>
          </a:prstGeom>
          <a:noFill/>
        </p:spPr>
        <p:txBody>
          <a:bodyPr wrap="square" rtlCol="0">
            <a:spAutoFit/>
          </a:bodyPr>
          <a:lstStyle/>
          <a:p>
            <a:r>
              <a:rPr lang="en-US" sz="3200" dirty="0" smtClean="0"/>
              <a:t>R</a:t>
            </a:r>
            <a:r>
              <a:rPr lang="vi-VN" sz="3200" dirty="0" smtClean="0"/>
              <a:t>ừng </a:t>
            </a:r>
            <a:r>
              <a:rPr lang="vi-VN" sz="3200" dirty="0"/>
              <a:t>phong lá đỏ</a:t>
            </a:r>
            <a:endParaRPr lang="en-US" sz="3200" dirty="0"/>
          </a:p>
        </p:txBody>
      </p:sp>
    </p:spTree>
    <p:extLst>
      <p:ext uri="{BB962C8B-B14F-4D97-AF65-F5344CB8AC3E}">
        <p14:creationId xmlns:p14="http://schemas.microsoft.com/office/powerpoint/2010/main" val="3228819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điểm đến ở Hải Dươ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0682"/>
            <a:ext cx="11668872" cy="567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08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28918"/>
            <a:ext cx="11636188" cy="4308872"/>
          </a:xfrm>
          <a:prstGeom prst="rect">
            <a:avLst/>
          </a:prstGeom>
          <a:noFill/>
        </p:spPr>
        <p:txBody>
          <a:bodyPr wrap="square" rtlCol="0">
            <a:spAutoFit/>
          </a:bodyPr>
          <a:lstStyle/>
          <a:p>
            <a:r>
              <a:rPr lang="en-US" sz="3200" b="1" dirty="0" smtClean="0"/>
              <a:t>                        C</a:t>
            </a:r>
            <a:r>
              <a:rPr lang="vi-VN" sz="3200" b="1" dirty="0" smtClean="0"/>
              <a:t>ánh </a:t>
            </a:r>
            <a:r>
              <a:rPr lang="vi-VN" sz="3200" b="1" dirty="0"/>
              <a:t>đồng hoa hướng dương </a:t>
            </a:r>
          </a:p>
          <a:p>
            <a:r>
              <a:rPr lang="vi-VN" sz="3200" dirty="0"/>
              <a:t>Ở Hải Dương nào chỉ có cánh đồng cà rốt hay rừng phong lá đỏ, vùng đất này còn có một cánh đồng hoa hướng dương tuyệt đẹp tại đường Trường Chinh, phường Tân Bình, tỉnh Hải Dương. Vườn hoa này vừa chính thức mở cửa phục vụ du khách từ tháng 10 năm 2019. Và đến nay, vườn hoa này trở thành </a:t>
            </a:r>
            <a:r>
              <a:rPr lang="vi-VN" sz="3200" b="1" dirty="0"/>
              <a:t>điểm đến ở Hải Dương</a:t>
            </a:r>
            <a:r>
              <a:rPr lang="vi-VN" sz="3200" dirty="0"/>
              <a:t> không thể bỏ qua của du khách xa gần. </a:t>
            </a:r>
          </a:p>
          <a:p>
            <a:endParaRPr lang="en-US" dirty="0"/>
          </a:p>
        </p:txBody>
      </p:sp>
    </p:spTree>
    <p:extLst>
      <p:ext uri="{BB962C8B-B14F-4D97-AF65-F5344CB8AC3E}">
        <p14:creationId xmlns:p14="http://schemas.microsoft.com/office/powerpoint/2010/main" val="1092675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20 điểm du lịch Hải Dương đẹp nổi tiếng nhất định phải tham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0"/>
            <a:ext cx="12036425"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590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8" y="349624"/>
            <a:ext cx="11089341" cy="4801314"/>
          </a:xfrm>
          <a:prstGeom prst="rect">
            <a:avLst/>
          </a:prstGeom>
          <a:noFill/>
        </p:spPr>
        <p:txBody>
          <a:bodyPr wrap="square" rtlCol="0">
            <a:spAutoFit/>
          </a:bodyPr>
          <a:lstStyle/>
          <a:p>
            <a:r>
              <a:rPr lang="vi-VN" sz="3200" dirty="0"/>
              <a:t>Khu di tích danh thắng Côn Sơn là di tích quốc gia đặc biệt quan trọng của đất nước ta. Nơi đây có quy mô rộng lớn, phong cảnh hữu tình, nên thơ của núi rừng và không khí linh thiêng nơi đây. </a:t>
            </a:r>
          </a:p>
          <a:p>
            <a:r>
              <a:rPr lang="vi-VN" sz="3200" dirty="0"/>
              <a:t>Khu di tích danh thắng Côn Sơn là nơi gắn liền với sự hi sinh gian khổ, chiến ông to lớn khi mà đánh bại ba lần quân Mông nguyên, bảo vệ độc lập dân tộc cho đất nước ta và cũng là nhân chứng lịch sử quan trọng và đặc biệt của dân tộc. </a:t>
            </a:r>
          </a:p>
          <a:p>
            <a:endParaRPr lang="en-US" dirty="0"/>
          </a:p>
        </p:txBody>
      </p:sp>
    </p:spTree>
    <p:extLst>
      <p:ext uri="{BB962C8B-B14F-4D97-AF65-F5344CB8AC3E}">
        <p14:creationId xmlns:p14="http://schemas.microsoft.com/office/powerpoint/2010/main" val="307533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ôn Sơn chụp từ trên c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58620"/>
            <a:ext cx="11143797" cy="52624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09935" y="5952931"/>
            <a:ext cx="6643396" cy="584775"/>
          </a:xfrm>
          <a:prstGeom prst="rect">
            <a:avLst/>
          </a:prstGeom>
          <a:noFill/>
        </p:spPr>
        <p:txBody>
          <a:bodyPr wrap="square" rtlCol="0">
            <a:spAutoFit/>
          </a:bodyPr>
          <a:lstStyle/>
          <a:p>
            <a:r>
              <a:rPr lang="en-US" sz="3200" dirty="0" err="1" smtClean="0"/>
              <a:t>Côn</a:t>
            </a:r>
            <a:r>
              <a:rPr lang="en-US" sz="3200" dirty="0" smtClean="0"/>
              <a:t> </a:t>
            </a:r>
            <a:r>
              <a:rPr lang="en-US" sz="3200" dirty="0" err="1" smtClean="0"/>
              <a:t>Sơn</a:t>
            </a:r>
            <a:r>
              <a:rPr lang="en-US" sz="3200" dirty="0" smtClean="0"/>
              <a:t> </a:t>
            </a:r>
            <a:r>
              <a:rPr lang="en-US" sz="3200" dirty="0" err="1" smtClean="0"/>
              <a:t>chụp</a:t>
            </a:r>
            <a:r>
              <a:rPr lang="en-US" sz="3200" dirty="0" smtClean="0"/>
              <a:t> </a:t>
            </a:r>
            <a:r>
              <a:rPr lang="en-US" sz="3200" dirty="0" err="1" smtClean="0"/>
              <a:t>từ</a:t>
            </a:r>
            <a:r>
              <a:rPr lang="en-US" sz="3200" dirty="0" smtClean="0"/>
              <a:t> </a:t>
            </a:r>
            <a:r>
              <a:rPr lang="en-US" sz="3200" dirty="0" err="1" smtClean="0"/>
              <a:t>trên</a:t>
            </a:r>
            <a:r>
              <a:rPr lang="en-US" sz="3200" dirty="0" smtClean="0"/>
              <a:t> </a:t>
            </a:r>
            <a:r>
              <a:rPr lang="en-US" sz="3200" dirty="0" err="1" smtClean="0"/>
              <a:t>cao</a:t>
            </a:r>
            <a:endParaRPr lang="en-US" sz="3200" dirty="0"/>
          </a:p>
        </p:txBody>
      </p:sp>
    </p:spTree>
    <p:extLst>
      <p:ext uri="{BB962C8B-B14F-4D97-AF65-F5344CB8AC3E}">
        <p14:creationId xmlns:p14="http://schemas.microsoft.com/office/powerpoint/2010/main" val="117501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Khu di tích danh thắng Côn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7951"/>
            <a:ext cx="11516472" cy="605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7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ễ hội truyền thống của chùa Côn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0"/>
            <a:ext cx="11834262" cy="54770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49894" y="5943600"/>
            <a:ext cx="7781730" cy="584775"/>
          </a:xfrm>
          <a:prstGeom prst="rect">
            <a:avLst/>
          </a:prstGeom>
          <a:noFill/>
        </p:spPr>
        <p:txBody>
          <a:bodyPr wrap="square" rtlCol="0">
            <a:spAutoFit/>
          </a:bodyPr>
          <a:lstStyle/>
          <a:p>
            <a:r>
              <a:rPr lang="en-US" sz="3200" dirty="0" err="1" smtClean="0"/>
              <a:t>Lễ</a:t>
            </a:r>
            <a:r>
              <a:rPr lang="en-US" sz="3200" dirty="0" smtClean="0"/>
              <a:t> </a:t>
            </a:r>
            <a:r>
              <a:rPr lang="en-US" sz="3200" dirty="0" err="1" smtClean="0"/>
              <a:t>hội</a:t>
            </a:r>
            <a:r>
              <a:rPr lang="en-US" sz="3200" dirty="0" smtClean="0"/>
              <a:t> </a:t>
            </a:r>
            <a:r>
              <a:rPr lang="en-US" sz="3200" dirty="0" err="1" smtClean="0"/>
              <a:t>truyền</a:t>
            </a:r>
            <a:r>
              <a:rPr lang="en-US" sz="3200" dirty="0" smtClean="0"/>
              <a:t> </a:t>
            </a:r>
            <a:r>
              <a:rPr lang="en-US" sz="3200" dirty="0" err="1" smtClean="0"/>
              <a:t>thống</a:t>
            </a:r>
            <a:r>
              <a:rPr lang="en-US" sz="3200" dirty="0" smtClean="0"/>
              <a:t> </a:t>
            </a:r>
            <a:r>
              <a:rPr lang="en-US" sz="3200" dirty="0" err="1" smtClean="0"/>
              <a:t>chùa</a:t>
            </a:r>
            <a:r>
              <a:rPr lang="en-US" sz="3200" dirty="0" smtClean="0"/>
              <a:t> </a:t>
            </a:r>
            <a:r>
              <a:rPr lang="en-US" sz="3200" dirty="0" err="1" smtClean="0"/>
              <a:t>Côn</a:t>
            </a:r>
            <a:r>
              <a:rPr lang="en-US" sz="3200" dirty="0" smtClean="0"/>
              <a:t> </a:t>
            </a:r>
            <a:r>
              <a:rPr lang="en-US" sz="3200" dirty="0" err="1" smtClean="0"/>
              <a:t>Sơn</a:t>
            </a:r>
            <a:endParaRPr lang="en-US" sz="3200" dirty="0"/>
          </a:p>
        </p:txBody>
      </p:sp>
    </p:spTree>
    <p:extLst>
      <p:ext uri="{BB962C8B-B14F-4D97-AF65-F5344CB8AC3E}">
        <p14:creationId xmlns:p14="http://schemas.microsoft.com/office/powerpoint/2010/main" val="922570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àn Cờ T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5" y="0"/>
            <a:ext cx="6006352"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9178" y="5692588"/>
            <a:ext cx="3433482" cy="584775"/>
          </a:xfrm>
          <a:prstGeom prst="rect">
            <a:avLst/>
          </a:prstGeom>
          <a:noFill/>
        </p:spPr>
        <p:txBody>
          <a:bodyPr wrap="square" rtlCol="0">
            <a:spAutoFit/>
          </a:bodyPr>
          <a:lstStyle/>
          <a:p>
            <a:r>
              <a:rPr lang="en-US" sz="3200" dirty="0" err="1" smtClean="0"/>
              <a:t>Bàn</a:t>
            </a:r>
            <a:r>
              <a:rPr lang="en-US" sz="3200" dirty="0" smtClean="0"/>
              <a:t> </a:t>
            </a:r>
            <a:r>
              <a:rPr lang="en-US" sz="3200" dirty="0" err="1" smtClean="0"/>
              <a:t>cờ</a:t>
            </a:r>
            <a:r>
              <a:rPr lang="en-US" sz="3200" dirty="0" smtClean="0"/>
              <a:t> </a:t>
            </a:r>
            <a:r>
              <a:rPr lang="en-US" sz="3200" dirty="0" err="1" smtClean="0"/>
              <a:t>tiên</a:t>
            </a:r>
            <a:endParaRPr lang="en-US" sz="3200" dirty="0"/>
          </a:p>
        </p:txBody>
      </p:sp>
      <p:sp>
        <p:nvSpPr>
          <p:cNvPr id="5" name="TextBox 4"/>
          <p:cNvSpPr txBox="1"/>
          <p:nvPr/>
        </p:nvSpPr>
        <p:spPr>
          <a:xfrm>
            <a:off x="6768353" y="331694"/>
            <a:ext cx="4948518" cy="6001643"/>
          </a:xfrm>
          <a:prstGeom prst="rect">
            <a:avLst/>
          </a:prstGeom>
          <a:noFill/>
        </p:spPr>
        <p:txBody>
          <a:bodyPr wrap="square" rtlCol="0">
            <a:spAutoFit/>
          </a:bodyPr>
          <a:lstStyle/>
          <a:p>
            <a:r>
              <a:rPr lang="en-US" sz="3200" dirty="0" smtClean="0"/>
              <a:t>L</a:t>
            </a:r>
            <a:r>
              <a:rPr lang="vi-VN" sz="3200" dirty="0" smtClean="0"/>
              <a:t>à </a:t>
            </a:r>
            <a:r>
              <a:rPr lang="vi-VN" sz="3200" dirty="0"/>
              <a:t>một trong những điểm đến nằm trong di tích Kiếp Bạc - Côn Sơn, Bàn Cờ Tiên là điểm đến không thể bỏ lỡ. Nơi Bàn Cờ Tiên hiện nay có dựng nhà bia theo kiểu Vọng Lâu đình với hai tầng cổ. Đứng tại nơi đây bạn có thể nhìn bao quát được khung cảnh cả một vùng và nên thơ.</a:t>
            </a:r>
            <a:endParaRPr lang="en-US" sz="3200" dirty="0"/>
          </a:p>
        </p:txBody>
      </p:sp>
    </p:spTree>
    <p:extLst>
      <p:ext uri="{BB962C8B-B14F-4D97-AF65-F5344CB8AC3E}">
        <p14:creationId xmlns:p14="http://schemas.microsoft.com/office/powerpoint/2010/main" val="323119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753" y="367553"/>
            <a:ext cx="12003741" cy="5509200"/>
          </a:xfrm>
          <a:prstGeom prst="rect">
            <a:avLst/>
          </a:prstGeom>
          <a:noFill/>
        </p:spPr>
        <p:txBody>
          <a:bodyPr wrap="square" rtlCol="0">
            <a:spAutoFit/>
          </a:bodyPr>
          <a:lstStyle/>
          <a:p>
            <a:r>
              <a:rPr lang="vi-VN" dirty="0"/>
              <a:t> </a:t>
            </a:r>
            <a:r>
              <a:rPr lang="vi-VN" sz="3200" dirty="0"/>
              <a:t>Hình ảnh Đảo Cò Chi Lăng với từng đàn cò trắng bay trên nền trời xannh thẳm đã mang lại vẻ đẹp tự nhiên, gần gũi, dịu dàng của thiên nhiên. Đây cũng là hình ảnh ấn tượng mà không phải nơi nào cũng có được. </a:t>
            </a:r>
          </a:p>
          <a:p>
            <a:r>
              <a:rPr lang="vi-VN" sz="3200" dirty="0"/>
              <a:t>Đảo Cò Chi Lăng không chỉ là nơi sinh sống của bầy cò mà còn là nơi ở của nhiều loài chim khác như vạc, chim bói cá, cú mèo, chim cuốc,.. hay các loài sống dưới nước như baba, tôm, cua, cá chạch, cá bơn,... tạo nên sự đa dạng dinh học cho nơi đây và khiến nơi đây trở thành điểm du lịch sinh thái thu hút du hàng triệu lượt khách đến tham quan. </a:t>
            </a:r>
          </a:p>
          <a:p>
            <a:endParaRPr lang="en-US" sz="3200" dirty="0"/>
          </a:p>
        </p:txBody>
      </p:sp>
    </p:spTree>
    <p:extLst>
      <p:ext uri="{BB962C8B-B14F-4D97-AF65-F5344CB8AC3E}">
        <p14:creationId xmlns:p14="http://schemas.microsoft.com/office/powerpoint/2010/main" val="391700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Đảo cò Chi Lăng thơ mộ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0"/>
            <a:ext cx="12036425" cy="57476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08105" y="6064898"/>
            <a:ext cx="5962261" cy="584775"/>
          </a:xfrm>
          <a:prstGeom prst="rect">
            <a:avLst/>
          </a:prstGeom>
          <a:noFill/>
        </p:spPr>
        <p:txBody>
          <a:bodyPr wrap="square" rtlCol="0">
            <a:spAutoFit/>
          </a:bodyPr>
          <a:lstStyle/>
          <a:p>
            <a:r>
              <a:rPr lang="en-US" sz="3200" dirty="0" err="1" smtClean="0"/>
              <a:t>Đảo</a:t>
            </a:r>
            <a:r>
              <a:rPr lang="en-US" sz="3200" dirty="0" smtClean="0"/>
              <a:t> </a:t>
            </a:r>
            <a:r>
              <a:rPr lang="en-US" sz="3200" dirty="0" err="1" smtClean="0"/>
              <a:t>cò</a:t>
            </a:r>
            <a:r>
              <a:rPr lang="en-US" sz="3200" dirty="0" smtClean="0"/>
              <a:t> Chi </a:t>
            </a:r>
            <a:r>
              <a:rPr lang="en-US" sz="3200" dirty="0" err="1" smtClean="0"/>
              <a:t>Lăng</a:t>
            </a:r>
            <a:r>
              <a:rPr lang="en-US" sz="3200" dirty="0" smtClean="0"/>
              <a:t> </a:t>
            </a:r>
            <a:r>
              <a:rPr lang="en-US" sz="3200" dirty="0" err="1" smtClean="0"/>
              <a:t>Thanh</a:t>
            </a:r>
            <a:r>
              <a:rPr lang="en-US" sz="3200" dirty="0" smtClean="0"/>
              <a:t> </a:t>
            </a:r>
            <a:r>
              <a:rPr lang="en-US" sz="3200" dirty="0" err="1" smtClean="0"/>
              <a:t>Miện</a:t>
            </a:r>
            <a:endParaRPr lang="en-US" sz="3200" dirty="0"/>
          </a:p>
        </p:txBody>
      </p:sp>
    </p:spTree>
    <p:extLst>
      <p:ext uri="{BB962C8B-B14F-4D97-AF65-F5344CB8AC3E}">
        <p14:creationId xmlns:p14="http://schemas.microsoft.com/office/powerpoint/2010/main" val="3443127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Ấn tượng đảo cò Chi Lă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
            <a:ext cx="12036425" cy="56543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08105" y="6064898"/>
            <a:ext cx="5962261" cy="584775"/>
          </a:xfrm>
          <a:prstGeom prst="rect">
            <a:avLst/>
          </a:prstGeom>
          <a:noFill/>
        </p:spPr>
        <p:txBody>
          <a:bodyPr wrap="square" rtlCol="0">
            <a:spAutoFit/>
          </a:bodyPr>
          <a:lstStyle/>
          <a:p>
            <a:r>
              <a:rPr lang="en-US" sz="3200" dirty="0" err="1" smtClean="0"/>
              <a:t>Đảo</a:t>
            </a:r>
            <a:r>
              <a:rPr lang="en-US" sz="3200" dirty="0" smtClean="0"/>
              <a:t> </a:t>
            </a:r>
            <a:r>
              <a:rPr lang="en-US" sz="3200" dirty="0" err="1" smtClean="0"/>
              <a:t>cò</a:t>
            </a:r>
            <a:r>
              <a:rPr lang="en-US" sz="3200" dirty="0" smtClean="0"/>
              <a:t> Chi </a:t>
            </a:r>
            <a:r>
              <a:rPr lang="en-US" sz="3200" dirty="0" err="1" smtClean="0"/>
              <a:t>Lăng</a:t>
            </a:r>
            <a:r>
              <a:rPr lang="en-US" sz="3200" dirty="0" smtClean="0"/>
              <a:t> </a:t>
            </a:r>
            <a:r>
              <a:rPr lang="en-US" sz="3200" dirty="0" err="1" smtClean="0"/>
              <a:t>Thanh</a:t>
            </a:r>
            <a:r>
              <a:rPr lang="en-US" sz="3200" dirty="0" smtClean="0"/>
              <a:t> </a:t>
            </a:r>
            <a:r>
              <a:rPr lang="en-US" sz="3200" dirty="0" err="1" smtClean="0"/>
              <a:t>Miện</a:t>
            </a:r>
            <a:endParaRPr lang="en-US" sz="3200" dirty="0"/>
          </a:p>
        </p:txBody>
      </p:sp>
    </p:spTree>
    <p:extLst>
      <p:ext uri="{BB962C8B-B14F-4D97-AF65-F5344CB8AC3E}">
        <p14:creationId xmlns:p14="http://schemas.microsoft.com/office/powerpoint/2010/main" val="4180074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142</Words>
  <Application>Microsoft Office PowerPoint</Application>
  <PresentationFormat>Widescreen</PresentationFormat>
  <Paragraphs>20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DONG PC</dc:creator>
  <cp:lastModifiedBy>PHUONG DONG PC</cp:lastModifiedBy>
  <cp:revision>10</cp:revision>
  <dcterms:created xsi:type="dcterms:W3CDTF">2022-10-15T14:46:23Z</dcterms:created>
  <dcterms:modified xsi:type="dcterms:W3CDTF">2022-10-15T15:23:35Z</dcterms:modified>
</cp:coreProperties>
</file>