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2" r:id="rId2"/>
    <p:sldId id="399" r:id="rId3"/>
    <p:sldId id="337" r:id="rId4"/>
    <p:sldId id="328" r:id="rId5"/>
    <p:sldId id="307" r:id="rId6"/>
    <p:sldId id="311" r:id="rId7"/>
    <p:sldId id="317" r:id="rId8"/>
    <p:sldId id="28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í Dũng" initials="tD" lastIdx="2" clrIdx="0">
    <p:extLst>
      <p:ext uri="{19B8F6BF-5375-455C-9EA6-DF929625EA0E}">
        <p15:presenceInfo xmlns:p15="http://schemas.microsoft.com/office/powerpoint/2012/main" userId="0fad8500100d708c" providerId="Windows Live"/>
      </p:ext>
    </p:extLst>
  </p:cmAuthor>
  <p:cmAuthor id="2" name="Admin" initials="A" lastIdx="1" clrIdx="1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CC"/>
    <a:srgbClr val="00CC00"/>
    <a:srgbClr val="FFFFFF"/>
    <a:srgbClr val="EFAB58"/>
    <a:srgbClr val="79C177"/>
    <a:srgbClr val="C6EAFA"/>
    <a:srgbClr val="BFDCEA"/>
    <a:srgbClr val="43C8F5"/>
    <a:srgbClr val="FFD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1" autoAdjust="0"/>
    <p:restoredTop sz="94660"/>
  </p:normalViewPr>
  <p:slideViewPr>
    <p:cSldViewPr snapToGrid="0">
      <p:cViewPr varScale="1">
        <p:scale>
          <a:sx n="83" d="100"/>
          <a:sy n="83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9-15T00:10:21.75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3762D-7618-4AE9-80AA-38BF71F61853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8EDA9-B9BC-4464-82BC-44B5EA211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63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5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8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6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4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7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8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2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4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0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A46AF-7D0F-4C16-82C1-4DD7208CA46A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5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FBFBC3-6A64-F006-EC8F-74E5C64DA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80" y="127322"/>
            <a:ext cx="11712896" cy="647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6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8708502-4009-FC2E-5651-F011D2899608}"/>
              </a:ext>
            </a:extLst>
          </p:cNvPr>
          <p:cNvSpPr txBox="1"/>
          <p:nvPr/>
        </p:nvSpPr>
        <p:spPr>
          <a:xfrm>
            <a:off x="404949" y="1045029"/>
            <a:ext cx="11159596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vi-VN" sz="6000" dirty="0" smtClean="0">
                <a:solidFill>
                  <a:srgbClr val="0000CC"/>
                </a:solidFill>
                <a:effectLst/>
                <a:latin typeface="+mj-lt"/>
                <a:ea typeface="Times New Roman" panose="02020603050405020304" pitchFamily="18" charset="0"/>
              </a:rPr>
              <a:t>A!</a:t>
            </a:r>
            <a:r>
              <a:rPr lang="en-US" sz="6000" dirty="0" smtClean="0">
                <a:solidFill>
                  <a:srgbClr val="0000CC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6000" dirty="0" smtClean="0">
                <a:solidFill>
                  <a:srgbClr val="0000CC"/>
                </a:solidFill>
                <a:effectLst/>
                <a:latin typeface="+mj-lt"/>
                <a:ea typeface="Times New Roman" panose="02020603050405020304" pitchFamily="18" charset="0"/>
              </a:rPr>
              <a:t> Biển! </a:t>
            </a:r>
            <a:r>
              <a:rPr lang="en-US" sz="6000" dirty="0" smtClean="0">
                <a:solidFill>
                  <a:srgbClr val="0000CC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6000" dirty="0" smtClean="0">
                <a:solidFill>
                  <a:srgbClr val="0000CC"/>
                </a:solidFill>
                <a:effectLst/>
                <a:latin typeface="+mj-lt"/>
                <a:ea typeface="Times New Roman" panose="02020603050405020304" pitchFamily="18" charset="0"/>
              </a:rPr>
              <a:t>Biển đây rồi. </a:t>
            </a:r>
            <a:r>
              <a:rPr lang="en-US" sz="6000" dirty="0" smtClean="0">
                <a:solidFill>
                  <a:srgbClr val="0000CC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6000" dirty="0" smtClean="0">
                <a:solidFill>
                  <a:srgbClr val="0000CC"/>
                </a:solidFill>
                <a:effectLst/>
                <a:latin typeface="+mj-lt"/>
                <a:ea typeface="Times New Roman" panose="02020603050405020304" pitchFamily="18" charset="0"/>
              </a:rPr>
              <a:t>Thích quá!</a:t>
            </a:r>
            <a:endParaRPr lang="en-US" sz="6000" dirty="0" smtClean="0">
              <a:solidFill>
                <a:srgbClr val="0000CC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endParaRPr lang="vi-VN" sz="6000" dirty="0" smtClean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vi-VN" sz="6000" dirty="0" smtClean="0">
                <a:effectLst/>
                <a:latin typeface="+mj-lt"/>
                <a:ea typeface="Times New Roman" panose="02020603050405020304" pitchFamily="18" charset="0"/>
              </a:rPr>
              <a:t>Ôi</a:t>
            </a:r>
            <a:r>
              <a:rPr lang="vi-VN" sz="6000" dirty="0">
                <a:effectLst/>
                <a:latin typeface="+mj-lt"/>
                <a:ea typeface="Times New Roman" panose="02020603050405020304" pitchFamily="18" charset="0"/>
              </a:rPr>
              <a:t>! </a:t>
            </a:r>
            <a:r>
              <a:rPr lang="en-US" sz="6000" dirty="0" smtClean="0">
                <a:effectLst/>
                <a:latin typeface="+mj-lt"/>
                <a:ea typeface="Times New Roman" panose="02020603050405020304" pitchFamily="18" charset="0"/>
              </a:rPr>
              <a:t>  </a:t>
            </a:r>
            <a:r>
              <a:rPr lang="vi-VN" sz="6000" dirty="0" smtClean="0">
                <a:effectLst/>
                <a:latin typeface="+mj-lt"/>
                <a:ea typeface="Times New Roman" panose="02020603050405020304" pitchFamily="18" charset="0"/>
              </a:rPr>
              <a:t>Biển </a:t>
            </a:r>
            <a:r>
              <a:rPr lang="vi-VN" sz="6000" dirty="0">
                <a:effectLst/>
                <a:latin typeface="+mj-lt"/>
                <a:ea typeface="Times New Roman" panose="02020603050405020304" pitchFamily="18" charset="0"/>
              </a:rPr>
              <a:t>rộng quá, </a:t>
            </a:r>
            <a:r>
              <a:rPr lang="en-US" sz="6000" dirty="0" smtClean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6000" dirty="0" smtClean="0">
                <a:effectLst/>
                <a:latin typeface="+mj-lt"/>
                <a:ea typeface="Times New Roman" panose="02020603050405020304" pitchFamily="18" charset="0"/>
              </a:rPr>
              <a:t>xanh </a:t>
            </a:r>
            <a:r>
              <a:rPr lang="vi-VN" sz="6000" dirty="0">
                <a:effectLst/>
                <a:latin typeface="+mj-lt"/>
                <a:ea typeface="Times New Roman" panose="02020603050405020304" pitchFamily="18" charset="0"/>
              </a:rPr>
              <a:t>quá, chẳng nhìn thấy bờ bên kia đâu.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98A552-8B58-414D-E20E-E891FAFDF091}"/>
              </a:ext>
            </a:extLst>
          </p:cNvPr>
          <p:cNvSpPr txBox="1"/>
          <p:nvPr/>
        </p:nvSpPr>
        <p:spPr>
          <a:xfrm>
            <a:off x="2729325" y="67453"/>
            <a:ext cx="59488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sz="4000" b="0" i="0" u="none" strike="noStrike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Luyện đọc câu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02229" y="1045029"/>
            <a:ext cx="5094514" cy="535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775474" y="1979271"/>
            <a:ext cx="1449315" cy="2315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4949" y="3850512"/>
            <a:ext cx="879841" cy="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009370" y="3850511"/>
            <a:ext cx="2685326" cy="1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259436" y="1887611"/>
            <a:ext cx="2870521" cy="11575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31856" y="3850511"/>
            <a:ext cx="2673752" cy="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05370" y="1956122"/>
            <a:ext cx="628949" cy="2931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284790" y="1312818"/>
            <a:ext cx="217439" cy="537478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1437190" y="1304771"/>
            <a:ext cx="217439" cy="537478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3405189" y="1301071"/>
            <a:ext cx="217439" cy="537478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1401465" y="1283799"/>
            <a:ext cx="217439" cy="537478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7789761" y="1283799"/>
            <a:ext cx="217439" cy="537478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7681042" y="1312818"/>
            <a:ext cx="217439" cy="537478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296470" y="1264473"/>
            <a:ext cx="217439" cy="537478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11526686" y="1341054"/>
            <a:ext cx="217439" cy="537478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1502229" y="3068664"/>
            <a:ext cx="217439" cy="537478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1700739" y="3068664"/>
            <a:ext cx="217439" cy="537478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6621415" y="3178189"/>
            <a:ext cx="217439" cy="537478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0377794" y="4019159"/>
            <a:ext cx="217439" cy="537478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0269075" y="4017353"/>
            <a:ext cx="217439" cy="537478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9935339" y="3178189"/>
            <a:ext cx="217439" cy="537478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97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A27CD9D-391C-4F09-B765-2E9BCECC573A}"/>
              </a:ext>
            </a:extLst>
          </p:cNvPr>
          <p:cNvSpPr txBox="1"/>
          <p:nvPr/>
        </p:nvSpPr>
        <p:spPr>
          <a:xfrm>
            <a:off x="248195" y="209006"/>
            <a:ext cx="1203956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spcAft>
                <a:spcPts val="500"/>
              </a:spcAft>
              <a:buAutoNum type="arabicPeriod"/>
            </a:pPr>
            <a:r>
              <a:rPr lang="vi-VN" sz="4400" b="0" i="0" u="none" strike="noStrike" dirty="0">
                <a:solidFill>
                  <a:srgbClr val="FF00FF"/>
                </a:solidFill>
                <a:effectLst/>
                <a:latin typeface="Arial" panose="020B0604020202020204" pitchFamily="34" charset="0"/>
              </a:rPr>
              <a:t>Tìm những câu thể hiện cảm xúc của Thắng khi lần đầu tiên thấy biển ?</a:t>
            </a:r>
            <a:endParaRPr lang="en-US" sz="4400" dirty="0">
              <a:solidFill>
                <a:srgbClr val="FF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01D398-1B2C-6B80-3DAA-8692C9076DE1}"/>
              </a:ext>
            </a:extLst>
          </p:cNvPr>
          <p:cNvSpPr txBox="1"/>
          <p:nvPr/>
        </p:nvSpPr>
        <p:spPr>
          <a:xfrm>
            <a:off x="248195" y="1701478"/>
            <a:ext cx="12077042" cy="391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500"/>
              </a:spcAft>
              <a:defRPr/>
            </a:pPr>
            <a:r>
              <a:rPr lang="vi-VN" sz="6000" dirty="0"/>
              <a:t>+</a:t>
            </a:r>
            <a:r>
              <a:rPr lang="vi-VN" sz="6000" dirty="0">
                <a:solidFill>
                  <a:srgbClr val="0070C0"/>
                </a:solidFill>
              </a:rPr>
              <a:t> </a:t>
            </a:r>
            <a:r>
              <a:rPr lang="vi-VN" sz="6000" dirty="0"/>
              <a:t>A! Biển! Biển đây rồi. Thích quá!</a:t>
            </a:r>
          </a:p>
          <a:p>
            <a:pPr lvl="0">
              <a:spcAft>
                <a:spcPts val="500"/>
              </a:spcAft>
              <a:defRPr/>
            </a:pPr>
            <a:r>
              <a:rPr lang="vi-VN" sz="6000" dirty="0"/>
              <a:t>+ Thắng reo toáng lên, vượt qua b</a:t>
            </a:r>
            <a:r>
              <a:rPr lang="en-US" sz="6000" dirty="0"/>
              <a:t>ố</a:t>
            </a:r>
            <a:r>
              <a:rPr lang="vi-VN" sz="6000" dirty="0"/>
              <a:t> và anh Thái chạy ào ra bãi cát.</a:t>
            </a:r>
          </a:p>
          <a:p>
            <a:pPr lvl="0">
              <a:spcAft>
                <a:spcPts val="500"/>
              </a:spcAft>
              <a:defRPr/>
            </a:pPr>
            <a:r>
              <a:rPr lang="vi-VN" sz="6000" dirty="0"/>
              <a:t>+ Cậu đứng ngây ra nhìn biển.</a:t>
            </a:r>
          </a:p>
        </p:txBody>
      </p:sp>
    </p:spTree>
    <p:extLst>
      <p:ext uri="{BB962C8B-B14F-4D97-AF65-F5344CB8AC3E}">
        <p14:creationId xmlns:p14="http://schemas.microsoft.com/office/powerpoint/2010/main" val="8265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14645D7-8067-2FAF-408D-BF307B5790FA}"/>
              </a:ext>
            </a:extLst>
          </p:cNvPr>
          <p:cNvSpPr txBox="1"/>
          <p:nvPr/>
        </p:nvSpPr>
        <p:spPr>
          <a:xfrm>
            <a:off x="1098831" y="262990"/>
            <a:ext cx="89488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500"/>
              </a:spcAft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 </a:t>
            </a:r>
            <a:r>
              <a:rPr lang="vi-VN" sz="3200" dirty="0">
                <a:solidFill>
                  <a:srgbClr val="FF00FF"/>
                </a:solidFill>
              </a:rPr>
              <a:t>Biển hiện ra như thế nào trước mắt  Thắng?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8E24B3-7D87-16B2-3682-81323AFE91BF}"/>
              </a:ext>
            </a:extLst>
          </p:cNvPr>
          <p:cNvSpPr txBox="1"/>
          <p:nvPr/>
        </p:nvSpPr>
        <p:spPr>
          <a:xfrm>
            <a:off x="574766" y="847765"/>
            <a:ext cx="108344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500"/>
              </a:spcAft>
              <a:defRPr/>
            </a:pPr>
            <a:r>
              <a:rPr lang="vi-VN" sz="3200" dirty="0">
                <a:solidFill>
                  <a:srgbClr val="FF0000"/>
                </a:solidFill>
              </a:rPr>
              <a:t>Biển hiện ra trước mắt Thắng rất rộng, rất xanh, chẳng nhìn thấy bờ bên kia đâu.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 descr="Ngất Ngây Với 7 Bãi Biển Đẹp Nhất Nha Tra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4" y="1924983"/>
            <a:ext cx="10842172" cy="4828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879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E1FD2EF-518D-D43A-A189-3F98816DFD8C}"/>
              </a:ext>
            </a:extLst>
          </p:cNvPr>
          <p:cNvSpPr txBox="1"/>
          <p:nvPr/>
        </p:nvSpPr>
        <p:spPr>
          <a:xfrm>
            <a:off x="784176" y="87041"/>
            <a:ext cx="89488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500"/>
              </a:spcAf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vi-VN" sz="3200" dirty="0">
                <a:solidFill>
                  <a:srgbClr val="FF00FF"/>
                </a:solidFill>
              </a:rPr>
              <a:t>Thắng đã chú ý đến con vật gì trên bãi biển 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49F6B0-746D-F02A-F560-08CD74FE729E}"/>
              </a:ext>
            </a:extLst>
          </p:cNvPr>
          <p:cNvSpPr txBox="1"/>
          <p:nvPr/>
        </p:nvSpPr>
        <p:spPr>
          <a:xfrm>
            <a:off x="353110" y="671816"/>
            <a:ext cx="106264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500"/>
              </a:spcAft>
              <a:defRPr/>
            </a:pPr>
            <a:r>
              <a:rPr lang="vi-VN" sz="3200" dirty="0">
                <a:solidFill>
                  <a:srgbClr val="FF0000"/>
                </a:solidFill>
              </a:rPr>
              <a:t>Thắng chú ý đến một con vật bé tẹo, rất lạ, chưa nhìn thấy bao giờ; chỉ cần đi đến g</a:t>
            </a:r>
            <a:r>
              <a:rPr lang="en-US" sz="3200" dirty="0">
                <a:solidFill>
                  <a:srgbClr val="FF0000"/>
                </a:solidFill>
              </a:rPr>
              <a:t>ầ</a:t>
            </a:r>
            <a:r>
              <a:rPr lang="vi-VN" sz="3200" dirty="0">
                <a:solidFill>
                  <a:srgbClr val="FF0000"/>
                </a:solidFill>
              </a:rPr>
              <a:t>n là nó chạy biến vào hang.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2" descr="Còng gió - Loài chạy nhanh nhất trong các loại còng">
            <a:extLst>
              <a:ext uri="{FF2B5EF4-FFF2-40B4-BE49-F238E27FC236}">
                <a16:creationId xmlns:a16="http://schemas.microsoft.com/office/drawing/2014/main" id="{3BE16E0A-A73A-0B29-7546-D7D81FBDC9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4" t="20404" b="4849"/>
          <a:stretch/>
        </p:blipFill>
        <p:spPr bwMode="auto">
          <a:xfrm>
            <a:off x="243068" y="2338086"/>
            <a:ext cx="7361499" cy="434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14662" y="2556976"/>
            <a:ext cx="3436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prstClr val="black"/>
                </a:solidFill>
                <a:latin typeface="HP-221" panose="020B0803050302020204" pitchFamily="34" charset="0"/>
              </a:rPr>
              <a:t>Con còng </a:t>
            </a:r>
            <a:r>
              <a:rPr lang="vi-VN" sz="4000" dirty="0" smtClean="0">
                <a:solidFill>
                  <a:prstClr val="black"/>
                </a:solidFill>
                <a:latin typeface="HP-221" panose="020B0803050302020204" pitchFamily="34" charset="0"/>
              </a:rPr>
              <a:t>gió</a:t>
            </a:r>
            <a:r>
              <a:rPr lang="en-US" sz="4000" dirty="0" smtClean="0">
                <a:solidFill>
                  <a:prstClr val="black"/>
                </a:solidFill>
                <a:latin typeface="HP-221" panose="020B0803050302020204" pitchFamily="34" charset="0"/>
              </a:rPr>
              <a:t>: 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0457E-27AE-6B41-FE6F-6791EBDC7913}"/>
              </a:ext>
            </a:extLst>
          </p:cNvPr>
          <p:cNvSpPr txBox="1"/>
          <p:nvPr/>
        </p:nvSpPr>
        <p:spPr>
          <a:xfrm>
            <a:off x="8287473" y="3359400"/>
            <a:ext cx="375019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loài vật sống ở biển, giống cua nh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vi-VN" sz="4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nhỏ hơn, chạy rất nhanh.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5445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A27CD9D-391C-4F09-B765-2E9BCECC573A}"/>
              </a:ext>
            </a:extLst>
          </p:cNvPr>
          <p:cNvSpPr txBox="1"/>
          <p:nvPr/>
        </p:nvSpPr>
        <p:spPr>
          <a:xfrm>
            <a:off x="374650" y="1010116"/>
            <a:ext cx="11976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3200" dirty="0"/>
              <a:t>4. </a:t>
            </a:r>
            <a:r>
              <a:rPr lang="vi-VN" sz="3200" dirty="0"/>
              <a:t>Đóng vai Thắng, giới thiệu về Hải ?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BFBC3-6A64-F006-EC8F-74E5C64DA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51" y="1594891"/>
            <a:ext cx="9683750" cy="48059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5423" y="358815"/>
            <a:ext cx="8681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FF"/>
                </a:solidFill>
              </a:rPr>
              <a:t>                      </a:t>
            </a:r>
            <a:r>
              <a:rPr lang="en-US" sz="4000" dirty="0" err="1" smtClean="0">
                <a:solidFill>
                  <a:srgbClr val="FF00FF"/>
                </a:solidFill>
              </a:rPr>
              <a:t>Thảo</a:t>
            </a:r>
            <a:r>
              <a:rPr lang="en-US" sz="4000" dirty="0" smtClean="0">
                <a:solidFill>
                  <a:srgbClr val="FF00FF"/>
                </a:solidFill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</a:rPr>
              <a:t>luận</a:t>
            </a:r>
            <a:r>
              <a:rPr lang="en-US" sz="4000" dirty="0" smtClean="0">
                <a:solidFill>
                  <a:srgbClr val="FF00FF"/>
                </a:solidFill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</a:rPr>
              <a:t>nhóm</a:t>
            </a:r>
            <a:r>
              <a:rPr lang="en-US" sz="4000" dirty="0" smtClean="0">
                <a:solidFill>
                  <a:srgbClr val="FF00FF"/>
                </a:solidFill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</a:rPr>
              <a:t>đôi</a:t>
            </a:r>
            <a:endParaRPr lang="en-US" sz="40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29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A27CD9D-391C-4F09-B765-2E9BCECC573A}"/>
              </a:ext>
            </a:extLst>
          </p:cNvPr>
          <p:cNvSpPr txBox="1"/>
          <p:nvPr/>
        </p:nvSpPr>
        <p:spPr>
          <a:xfrm>
            <a:off x="213576" y="1003968"/>
            <a:ext cx="1191011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3200"/>
              <a:t>5. </a:t>
            </a:r>
            <a:r>
              <a:rPr lang="vi-VN" sz="3200"/>
              <a:t>Theo em, cuộc gặp gỡ giữa Thắng và Hải hứa hẹn những điều gì thú vị tiếp theo ?</a:t>
            </a:r>
            <a:endParaRPr lang="en-US" sz="32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01D398-1B2C-6B80-3DAA-8692C9076DE1}"/>
              </a:ext>
            </a:extLst>
          </p:cNvPr>
          <p:cNvSpPr txBox="1"/>
          <p:nvPr/>
        </p:nvSpPr>
        <p:spPr>
          <a:xfrm>
            <a:off x="447283" y="2324018"/>
            <a:ext cx="11442700" cy="3978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500"/>
              </a:spcAft>
              <a:defRPr/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 th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thấy những đi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thú vị tiếp theo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lvl="0" indent="-457200">
              <a:spcAft>
                <a:spcPts val="500"/>
              </a:spcAft>
              <a:buFontTx/>
              <a:buChar char="-"/>
              <a:defRPr/>
            </a:pPr>
            <a:r>
              <a:rPr lang="vi-VN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 </a:t>
            </a: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thể d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ẫ</a:t>
            </a: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</a:t>
            </a: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đi tham quan cảnh đẹp </a:t>
            </a:r>
            <a:r>
              <a:rPr lang="vi-VN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</a:t>
            </a: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Nhơn, đi đá bóng, đi 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</a:t>
            </a: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biển,... </a:t>
            </a:r>
            <a:endParaRPr lang="en-US" sz="4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500"/>
              </a:spcAft>
              <a:buFontTx/>
              <a:buChar char="-"/>
              <a:defRPr/>
            </a:pPr>
            <a:r>
              <a:rPr lang="vi-VN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 </a:t>
            </a: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thể, Thắng và Hải 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ẽ trao đổi địa ch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ỉ </a:t>
            </a: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viết thư thăm hỏi </a:t>
            </a:r>
            <a:r>
              <a:rPr lang="vi-VN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>
              <a:spcAft>
                <a:spcPts val="500"/>
              </a:spcAft>
              <a:buFontTx/>
              <a:buChar char="-"/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Hải sẽ mời Thắng v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nhà chơi,...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8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A27CD9D-391C-4F09-B765-2E9BCECC573A}"/>
              </a:ext>
            </a:extLst>
          </p:cNvPr>
          <p:cNvSpPr txBox="1"/>
          <p:nvPr/>
        </p:nvSpPr>
        <p:spPr>
          <a:xfrm>
            <a:off x="2383009" y="848573"/>
            <a:ext cx="67740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4800" b="0" i="0" u="none" strike="noStrike">
                <a:effectLst/>
                <a:latin typeface="Arial" panose="020B0604020202020204" pitchFamily="34" charset="0"/>
              </a:rPr>
              <a:t>Nội dung bài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CE4F13-6DB2-4082-A8AB-63370E04C9D4}"/>
              </a:ext>
            </a:extLst>
          </p:cNvPr>
          <p:cNvSpPr txBox="1"/>
          <p:nvPr/>
        </p:nvSpPr>
        <p:spPr>
          <a:xfrm>
            <a:off x="374072" y="2140527"/>
            <a:ext cx="11443855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vi-VN" sz="44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0" i="0" u="none" strike="noStrike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lang="vi-VN" sz="4000" dirty="0" smtClean="0">
                <a:solidFill>
                  <a:srgbClr val="FF0000"/>
                </a:solidFill>
              </a:rPr>
              <a:t>Bài </a:t>
            </a:r>
            <a:r>
              <a:rPr lang="vi-VN" sz="4000" dirty="0">
                <a:solidFill>
                  <a:srgbClr val="FF0000"/>
                </a:solidFill>
              </a:rPr>
              <a:t>đọc kể về lần đầu ra biển của Thắng. Tại đây Thắng bắt gặp những sự vật mới lạ và quen thêm người bạn mới.</a:t>
            </a:r>
            <a:br>
              <a:rPr lang="vi-VN" sz="4000" dirty="0">
                <a:solidFill>
                  <a:srgbClr val="FF0000"/>
                </a:solidFill>
              </a:rPr>
            </a:br>
            <a:r>
              <a:rPr lang="vi-VN" sz="4000" dirty="0">
                <a:solidFill>
                  <a:srgbClr val="FF0000"/>
                </a:solidFill>
              </a:rPr>
              <a:t/>
            </a:r>
            <a:br>
              <a:rPr lang="vi-VN" sz="4000" dirty="0">
                <a:solidFill>
                  <a:srgbClr val="FF0000"/>
                </a:solidFill>
              </a:rPr>
            </a:br>
            <a:endParaRPr lang="en-US" sz="4000" b="0" i="0" u="none" strike="noStrike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81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3285</TotalTime>
  <Words>333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HP-221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708</cp:revision>
  <dcterms:created xsi:type="dcterms:W3CDTF">2020-10-25T22:14:19Z</dcterms:created>
  <dcterms:modified xsi:type="dcterms:W3CDTF">2023-05-02T13:09:10Z</dcterms:modified>
</cp:coreProperties>
</file>